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omments/comment1.xml" ContentType="application/vnd.openxmlformats-officedocument.presentationml.comment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comments/comment4.xml" ContentType="application/vnd.openxmlformats-officedocument.presentationml.comments+xml"/>
  <Override PartName="/ppt/tags/tag17.xml" ContentType="application/vnd.openxmlformats-officedocument.presentationml.tags+xml"/>
  <Override PartName="/ppt/comments/comment5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68" r:id="rId3"/>
    <p:sldMasterId id="2147483674" r:id="rId4"/>
  </p:sldMasterIdLst>
  <p:notesMasterIdLst>
    <p:notesMasterId r:id="rId32"/>
  </p:notesMasterIdLst>
  <p:handoutMasterIdLst>
    <p:handoutMasterId r:id="rId33"/>
  </p:handoutMasterIdLst>
  <p:sldIdLst>
    <p:sldId id="256" r:id="rId5"/>
    <p:sldId id="257" r:id="rId6"/>
    <p:sldId id="258" r:id="rId7"/>
    <p:sldId id="266" r:id="rId8"/>
    <p:sldId id="265" r:id="rId9"/>
    <p:sldId id="268" r:id="rId10"/>
    <p:sldId id="284" r:id="rId11"/>
    <p:sldId id="262" r:id="rId12"/>
    <p:sldId id="289" r:id="rId13"/>
    <p:sldId id="277" r:id="rId14"/>
    <p:sldId id="292" r:id="rId15"/>
    <p:sldId id="291" r:id="rId16"/>
    <p:sldId id="293" r:id="rId17"/>
    <p:sldId id="294" r:id="rId18"/>
    <p:sldId id="295" r:id="rId19"/>
    <p:sldId id="296" r:id="rId20"/>
    <p:sldId id="297" r:id="rId21"/>
    <p:sldId id="261" r:id="rId22"/>
    <p:sldId id="285" r:id="rId23"/>
    <p:sldId id="271" r:id="rId24"/>
    <p:sldId id="272" r:id="rId25"/>
    <p:sldId id="273" r:id="rId26"/>
    <p:sldId id="298" r:id="rId27"/>
    <p:sldId id="286" r:id="rId28"/>
    <p:sldId id="275" r:id="rId29"/>
    <p:sldId id="290" r:id="rId30"/>
    <p:sldId id="288" r:id="rId31"/>
  </p:sldIdLst>
  <p:sldSz cx="12192000" cy="6858000"/>
  <p:notesSz cx="6858000" cy="9144000"/>
  <p:custDataLst>
    <p:tags r:id="rId34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436" userDrawn="1">
          <p15:clr>
            <a:srgbClr val="A4A3A4"/>
          </p15:clr>
        </p15:guide>
        <p15:guide id="3" orient="horz" pos="119" userDrawn="1">
          <p15:clr>
            <a:srgbClr val="A4A3A4"/>
          </p15:clr>
        </p15:guide>
        <p15:guide id="4" orient="horz" pos="4156" userDrawn="1">
          <p15:clr>
            <a:srgbClr val="A4A3A4"/>
          </p15:clr>
        </p15:guide>
        <p15:guide id="5" orient="horz" pos="890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211" userDrawn="1">
          <p15:clr>
            <a:srgbClr val="A4A3A4"/>
          </p15:clr>
        </p15:guide>
        <p15:guide id="8" pos="7469" userDrawn="1">
          <p15:clr>
            <a:srgbClr val="A4A3A4"/>
          </p15:clr>
        </p15:guide>
        <p15:guide id="9" pos="3688" userDrawn="1">
          <p15:clr>
            <a:srgbClr val="A4A3A4"/>
          </p15:clr>
        </p15:guide>
        <p15:guide id="10" pos="39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Becker" initials="DB" lastIdx="18" clrIdx="0">
    <p:extLst>
      <p:ext uri="{19B8F6BF-5375-455C-9EA6-DF929625EA0E}">
        <p15:presenceInfo xmlns:p15="http://schemas.microsoft.com/office/powerpoint/2012/main" userId="S-1-5-21-2887681565-1567014954-3579115003-133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BF"/>
    <a:srgbClr val="FF0000"/>
    <a:srgbClr val="8B8B8B"/>
    <a:srgbClr val="AF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gitternetz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0" autoAdjust="0"/>
    <p:restoredTop sz="94626"/>
  </p:normalViewPr>
  <p:slideViewPr>
    <p:cSldViewPr showGuides="1">
      <p:cViewPr varScale="1">
        <p:scale>
          <a:sx n="142" d="100"/>
          <a:sy n="142" d="100"/>
        </p:scale>
        <p:origin x="200" y="200"/>
      </p:cViewPr>
      <p:guideLst>
        <p:guide orient="horz" pos="2160"/>
        <p:guide orient="horz" pos="436"/>
        <p:guide orient="horz" pos="119"/>
        <p:guide orient="horz" pos="4156"/>
        <p:guide orient="horz" pos="890"/>
        <p:guide pos="3840"/>
        <p:guide pos="211"/>
        <p:guide pos="7469"/>
        <p:guide pos="3688"/>
        <p:guide pos="399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114" d="100"/>
          <a:sy n="114" d="100"/>
        </p:scale>
        <p:origin x="4264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05:21.773" idx="2">
    <p:pos x="2341" y="1797"/>
    <p:text>Auf die Strecke würde ich später eingehen. Diese Folie kann ruhig "Simulation zur Absicherung ..." als Thema haben
--&gt; Warum machen wir das / ist das nötig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07:42.852" idx="4">
    <p:pos x="10" y="10"/>
    <p:text>ich habe die Folien getauscht. Erst Szenarienbasiertes Testen einleiten</p:text>
    <p:extLst>
      <p:ext uri="{C676402C-5697-4E1C-873F-D02D1690AC5C}">
        <p15:threadingInfo xmlns:p15="http://schemas.microsoft.com/office/powerpoint/2012/main" timeZoneBias="-60"/>
      </p:ext>
    </p:extLst>
  </p:cm>
  <p:cm authorId="1" dt="2019-10-28T10:10:07.352" idx="5">
    <p:pos x="10" y="146"/>
    <p:text>Für Subüberschriften nehmen wir in unseren Präsentationen oft die Formatierung, die ich hier mal reingemacht habe</p:text>
    <p:extLst>
      <p:ext uri="{C676402C-5697-4E1C-873F-D02D1690AC5C}">
        <p15:threadingInfo xmlns:p15="http://schemas.microsoft.com/office/powerpoint/2012/main" timeZoneBias="-60">
          <p15:parentCm authorId="1" idx="4"/>
        </p15:threadingInfo>
      </p:ext>
    </p:extLst>
  </p:cm>
  <p:cm authorId="1" dt="2019-10-28T10:14:24.134" idx="6">
    <p:pos x="10" y="282"/>
    <p:text>roter Kasten: An diesem Teil des Szenarios wollen wir arbeiten</p:text>
    <p:extLst>
      <p:ext uri="{C676402C-5697-4E1C-873F-D02D1690AC5C}">
        <p15:threadingInfo xmlns:p15="http://schemas.microsoft.com/office/powerpoint/2012/main" timeZoneBias="-60">
          <p15:parentCm authorId="1" idx="4"/>
        </p15:threadingInfo>
      </p:ext>
    </p:extLst>
  </p:cm>
  <p:cm authorId="1" dt="2019-10-28T10:22:15.764" idx="7">
    <p:pos x="10" y="418"/>
    <p:text>Quelle des Bildes noch angeben
und fehlt da nicht der Balken Szenarioanzahl unterhalb von Abstraktionslevel?</p:text>
    <p:extLst>
      <p:ext uri="{C676402C-5697-4E1C-873F-D02D1690AC5C}">
        <p15:threadingInfo xmlns:p15="http://schemas.microsoft.com/office/powerpoint/2012/main" timeZoneBias="-60">
          <p15:parentCm authorId="1" idx="4"/>
        </p15:threadingInfo>
      </p:ext>
    </p:extLst>
  </p:cm>
  <p:cm authorId="1" dt="2019-10-28T10:30:18.813" idx="8">
    <p:pos x="10" y="554"/>
    <p:text>habe ein Dokument dazu abgelegt in dem Ordner</p:text>
    <p:extLst>
      <p:ext uri="{C676402C-5697-4E1C-873F-D02D1690AC5C}">
        <p15:threadingInfo xmlns:p15="http://schemas.microsoft.com/office/powerpoint/2012/main" timeZoneBias="-60">
          <p15:parentCm authorId="1" idx="4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34:13.706" idx="9">
    <p:pos x="1945" y="912"/>
    <p:text>Auf der Tonspur muss dann rüberkommen ,dass das eine Layerbeschreibung für das ganze Szenario sein kann. Und für diese Arbeit relevant sind die ersten 2-3 Layer</p:text>
    <p:extLst>
      <p:ext uri="{C676402C-5697-4E1C-873F-D02D1690AC5C}">
        <p15:threadingInfo xmlns:p15="http://schemas.microsoft.com/office/powerpoint/2012/main" timeZoneBias="-60"/>
      </p:ext>
    </p:extLst>
  </p:cm>
  <p:cm authorId="1" dt="2019-10-28T10:35:02.737" idx="10">
    <p:pos x="4323" y="912"/>
    <p:text>Der Einwurf macht an der Stelle nicht so viel Sinn</p:text>
    <p:extLst>
      <p:ext uri="{C676402C-5697-4E1C-873F-D02D1690AC5C}">
        <p15:threadingInfo xmlns:p15="http://schemas.microsoft.com/office/powerpoint/2012/main" timeZoneBias="-60"/>
      </p:ext>
    </p:extLst>
  </p:cm>
  <p:cm authorId="1" dt="2019-10-28T10:36:16.377" idx="11">
    <p:pos x="354" y="279"/>
    <p:text>Die Folie muss das "Ergebnis" der vorigen aufgreifen und eine Thema näher beleuchten. Z.B. die allgemeine Streckenbeschreibung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38:30.396" idx="12">
    <p:pos x="758" y="1129"/>
    <p:text>Habe den Stichpunkt von unten hochgeholt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39:34.364" idx="13">
    <p:pos x="10" y="10"/>
    <p:text>Hier jetzt das Konzept einführen. Auf 2 (oder ähnlich vielen) Folien rausstellen was das Konzept "kann"</p:text>
    <p:extLst>
      <p:ext uri="{C676402C-5697-4E1C-873F-D02D1690AC5C}">
        <p15:threadingInfo xmlns:p15="http://schemas.microsoft.com/office/powerpoint/2012/main" timeZoneBias="-60"/>
      </p:ext>
    </p:extLst>
  </p:cm>
  <p:cm authorId="1" dt="2019-10-28T10:46:01.023" idx="17">
    <p:pos x="10" y="146"/>
    <p:text>Oder das Kapitel in Konzept und Implementierung umbenennen, dann muss man nur 2-3 Folien noch einfügen</p:text>
    <p:extLst>
      <p:ext uri="{C676402C-5697-4E1C-873F-D02D1690AC5C}">
        <p15:threadingInfo xmlns:p15="http://schemas.microsoft.com/office/powerpoint/2012/main" timeZoneBias="-60">
          <p15:parentCm authorId="1" idx="13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0:29.020" idx="14">
    <p:pos x="10" y="10"/>
    <p:text>Teile der Folien können für besagtes Kapitel genutzt werden</p:text>
    <p:extLst>
      <p:ext uri="{C676402C-5697-4E1C-873F-D02D1690AC5C}">
        <p15:threadingInfo xmlns:p15="http://schemas.microsoft.com/office/powerpoint/2012/main" timeZoneBias="-60"/>
      </p:ext>
    </p:extLst>
  </p:cm>
  <p:cm authorId="1" dt="2019-10-28T10:43:18.757" idx="15">
    <p:pos x="10" y="146"/>
    <p:text>Aber zu viel Text. Es muss rauskommen, dass man mit einfachen Top-level Angaben schon eine konkrete Kreuzung mit Standardparametern erzeugen kann</p:text>
    <p:extLst>
      <p:ext uri="{C676402C-5697-4E1C-873F-D02D1690AC5C}">
        <p15:threadingInfo xmlns:p15="http://schemas.microsoft.com/office/powerpoint/2012/main" timeZoneBias="-60">
          <p15:parentCm authorId="1" idx="14"/>
        </p15:threadingInfo>
      </p:ext>
    </p:extLst>
  </p:cm>
  <p:cm authorId="1" dt="2019-10-28T10:43:37.916" idx="16">
    <p:pos x="10" y="282"/>
    <p:text>Die man ergänzend konkretisieren kann</p:text>
    <p:extLst>
      <p:ext uri="{C676402C-5697-4E1C-873F-D02D1690AC5C}">
        <p15:threadingInfo xmlns:p15="http://schemas.microsoft.com/office/powerpoint/2012/main" timeZoneBias="-60">
          <p15:parentCm authorId="1" idx="14"/>
        </p15:threadingInfo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8T10:46:46.337" idx="18">
    <p:pos x="10" y="10"/>
    <p:text>Würde versuchen es nicht als "Beispiel" zu beschreiben, sondern allgemein, wie eine Kreuzung schrittweise von Input nach Output erzeugt wird</p:text>
    <p:extLst>
      <p:ext uri="{C676402C-5697-4E1C-873F-D02D1690AC5C}">
        <p15:threadingInfo xmlns:p15="http://schemas.microsoft.com/office/powerpoint/2012/main" timeZoneBias="-6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B5D9A-C2F1-4FFB-83CC-A186914A64B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Datumsplatzhalter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880FF-5A4E-4F25-9CEE-0D75F7C3E5E1}" type="datetimeFigureOut">
              <a:rPr lang="de-DE" smtClean="0"/>
              <a:pPr/>
              <a:t>30.10.19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1F1D7-8377-4A76-8F5D-3E76EEE25737}" type="datetimeFigureOut">
              <a:rPr lang="de-DE" smtClean="0"/>
              <a:pPr/>
              <a:t>30.10.19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0C133-2FF1-4A65-8FB9-994063EC256F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Open Drive ist konkrete logische Beschreibung  (notwendig für Simulation)</a:t>
            </a:r>
          </a:p>
          <a:p>
            <a:r>
              <a:rPr lang="de-DE" dirty="0"/>
              <a:t>ABER: Variation nicht möglich .. Änderung eines Parameters bedingt Änderung von vielen anderen, Information kommt redundant vor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0C133-2FF1-4A65-8FB9-994063EC256F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248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Parameter wie Fahrstreifen können </a:t>
            </a:r>
            <a:r>
              <a:rPr lang="de-DE" dirty="0" err="1"/>
              <a:t>angegben</a:t>
            </a:r>
            <a:r>
              <a:rPr lang="de-DE" dirty="0"/>
              <a:t> werden, müssen aber nicht ! Default Parameter sind gesetzt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A0C133-2FF1-4A65-8FB9-994063EC256F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050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rtDatum"/>
          <p:cNvSpPr>
            <a:spLocks noGrp="1"/>
          </p:cNvSpPr>
          <p:nvPr>
            <p:ph type="body" sz="quarter" idx="11" hasCustomPrompt="1"/>
          </p:nvPr>
        </p:nvSpPr>
        <p:spPr>
          <a:xfrm>
            <a:off x="334800" y="4654800"/>
            <a:ext cx="11523600" cy="360000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/>
            </a:pPr>
            <a:r>
              <a:rPr lang="de-DE" dirty="0"/>
              <a:t>Ort, </a:t>
            </a:r>
            <a:r>
              <a:rPr lang="de-DE" dirty="0" err="1"/>
              <a:t>xy</a:t>
            </a:r>
            <a:r>
              <a:rPr lang="de-DE" dirty="0"/>
              <a:t>. Monat 201x</a:t>
            </a:r>
          </a:p>
          <a:p>
            <a:pPr lvl="0"/>
            <a:endParaRPr lang="de-DE" dirty="0"/>
          </a:p>
        </p:txBody>
      </p:sp>
      <p:sp>
        <p:nvSpPr>
          <p:cNvPr id="13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5158800"/>
            <a:ext cx="11523600" cy="360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de-DE" dirty="0"/>
              <a:t>Dr.-Ing. / Dipl.-Ing. Vorname Nachname</a:t>
            </a:r>
          </a:p>
        </p:txBody>
      </p:sp>
      <p:sp>
        <p:nvSpPr>
          <p:cNvPr id="8" name="Vortragstitel"/>
          <p:cNvSpPr>
            <a:spLocks noGrp="1"/>
          </p:cNvSpPr>
          <p:nvPr>
            <p:ph sz="quarter" idx="10" hasCustomPrompt="1"/>
          </p:nvPr>
        </p:nvSpPr>
        <p:spPr>
          <a:xfrm>
            <a:off x="334800" y="2782800"/>
            <a:ext cx="11523600" cy="961200"/>
          </a:xfrm>
        </p:spPr>
        <p:txBody>
          <a:bodyPr lIns="0" tIns="0" rIns="0" bIns="0" anchor="t">
            <a:noAutofit/>
          </a:bodyPr>
          <a:lstStyle>
            <a:lvl1pPr marL="0" indent="0"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lang="de-DE" sz="2200" b="1" kern="1200" baseline="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de-DE" dirty="0"/>
              <a:t>Name des Vortrags</a:t>
            </a:r>
          </a:p>
          <a:p>
            <a:pPr lvl="0"/>
            <a:r>
              <a:rPr lang="de-DE" dirty="0"/>
              <a:t>(Vortragstitel, Arial 20pt Fett</a:t>
            </a:r>
          </a:p>
          <a:p>
            <a:pPr lvl="0"/>
            <a:r>
              <a:rPr lang="de-DE" dirty="0"/>
              <a:t>max. 3-Zeiler)</a:t>
            </a:r>
          </a:p>
        </p:txBody>
      </p:sp>
      <p:sp>
        <p:nvSpPr>
          <p:cNvPr id="2" name="Veranstaltungstitel"/>
          <p:cNvSpPr>
            <a:spLocks noGrp="1"/>
          </p:cNvSpPr>
          <p:nvPr>
            <p:ph type="ctrTitle" hasCustomPrompt="1"/>
          </p:nvPr>
        </p:nvSpPr>
        <p:spPr>
          <a:xfrm>
            <a:off x="334800" y="1447200"/>
            <a:ext cx="11523600" cy="961200"/>
          </a:xfrm>
        </p:spPr>
        <p:txBody>
          <a:bodyPr anchor="t">
            <a:noAutofit/>
          </a:bodyPr>
          <a:lstStyle>
            <a:lvl1pPr>
              <a:lnSpc>
                <a:spcPts val="2500"/>
              </a:lnSpc>
              <a:defRPr sz="2200"/>
            </a:lvl1pPr>
          </a:lstStyle>
          <a:p>
            <a:r>
              <a:rPr lang="de-DE" dirty="0"/>
              <a:t>Veranstaltung</a:t>
            </a:r>
            <a:br>
              <a:rPr lang="de-DE" dirty="0"/>
            </a:br>
            <a:r>
              <a:rPr lang="de-DE" dirty="0"/>
              <a:t>(Veranstaltungstitel, Arial 20pt Fett</a:t>
            </a:r>
            <a:br>
              <a:rPr lang="de-DE" dirty="0"/>
            </a:br>
            <a:r>
              <a:rPr lang="de-DE" dirty="0"/>
              <a:t>max. 3-Zeiler)</a:t>
            </a:r>
          </a:p>
        </p:txBody>
      </p:sp>
      <p:sp>
        <p:nvSpPr>
          <p:cNvPr id="7" name="Adresse"/>
          <p:cNvSpPr>
            <a:spLocks noGrp="1"/>
          </p:cNvSpPr>
          <p:nvPr>
            <p:ph type="body" sz="quarter" idx="13" hasCustomPrompt="1"/>
          </p:nvPr>
        </p:nvSpPr>
        <p:spPr>
          <a:xfrm>
            <a:off x="334800" y="5806800"/>
            <a:ext cx="11523600" cy="792000"/>
          </a:xfrm>
        </p:spPr>
        <p:txBody>
          <a:bodyPr lIns="0" tIns="0" rIns="0" bIns="0" anchor="b" anchorCtr="0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 baseline="0"/>
            </a:lvl1pPr>
          </a:lstStyle>
          <a:p>
            <a:r>
              <a:rPr lang="de-DE" dirty="0">
                <a:latin typeface="Arial" pitchFamily="34" charset="0"/>
                <a:cs typeface="Arial" pitchFamily="34" charset="0"/>
              </a:rPr>
              <a:t>Textplatzhalter dem Design entsprechend füllen:</a:t>
            </a:r>
            <a:br>
              <a:rPr lang="de-DE" dirty="0">
                <a:latin typeface="Arial" pitchFamily="34" charset="0"/>
                <a:cs typeface="Arial" pitchFamily="34" charset="0"/>
              </a:rPr>
            </a:br>
            <a:r>
              <a:rPr lang="de-DE" dirty="0">
                <a:latin typeface="Arial" pitchFamily="34" charset="0"/>
                <a:cs typeface="Arial" pitchFamily="34" charset="0"/>
              </a:rPr>
              <a:t>Institut für Kraftfahrzeuge bzw. Institute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for</a:t>
            </a:r>
            <a:r>
              <a:rPr lang="de-DE" dirty="0">
                <a:latin typeface="Arial" pitchFamily="34" charset="0"/>
                <a:cs typeface="Arial" pitchFamily="34" charset="0"/>
              </a:rPr>
              <a:t> Automotive Engineering</a:t>
            </a:r>
            <a:br>
              <a:rPr lang="de-DE" dirty="0">
                <a:latin typeface="Arial" pitchFamily="34" charset="0"/>
                <a:cs typeface="Arial" pitchFamily="34" charset="0"/>
              </a:rPr>
            </a:br>
            <a:r>
              <a:rPr lang="de-DE" dirty="0">
                <a:latin typeface="Arial" pitchFamily="34" charset="0"/>
                <a:cs typeface="Arial" pitchFamily="34" charset="0"/>
              </a:rPr>
              <a:t>Forschungsgesellschaft Kraftfahrwesen mbH Aachen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KontaktTypen"/>
          <p:cNvSpPr/>
          <p:nvPr userDrawn="1"/>
        </p:nvSpPr>
        <p:spPr>
          <a:xfrm>
            <a:off x="334800" y="5212800"/>
            <a:ext cx="11523600" cy="13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1800" noProof="0">
                <a:latin typeface="Arial" pitchFamily="34" charset="0"/>
                <a:cs typeface="Arial" pitchFamily="34" charset="0"/>
              </a:rPr>
              <a:t>Phone</a:t>
            </a: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Fax</a:t>
            </a:r>
          </a:p>
          <a:p>
            <a:endParaRPr lang="en-GB" sz="1800" noProof="0">
              <a:latin typeface="Arial" pitchFamily="34" charset="0"/>
              <a:cs typeface="Arial" pitchFamily="34" charset="0"/>
            </a:endParaRPr>
          </a:p>
          <a:p>
            <a:pPr>
              <a:tabLst>
                <a:tab pos="990600" algn="l"/>
              </a:tabLst>
            </a:pPr>
            <a:r>
              <a:rPr lang="en-GB" sz="1800" noProof="0">
                <a:latin typeface="Arial" pitchFamily="34" charset="0"/>
                <a:cs typeface="Arial" pitchFamily="34" charset="0"/>
              </a:rPr>
              <a:t>Email</a:t>
            </a:r>
            <a:br>
              <a:rPr lang="en-GB" sz="1800" noProof="0">
                <a:latin typeface="Arial" pitchFamily="34" charset="0"/>
                <a:cs typeface="Arial" pitchFamily="34" charset="0"/>
              </a:rPr>
            </a:br>
            <a:r>
              <a:rPr lang="en-GB" sz="1800" noProof="0">
                <a:latin typeface="Arial" pitchFamily="34" charset="0"/>
                <a:cs typeface="Arial" pitchFamily="34" charset="0"/>
              </a:rPr>
              <a:t>Internet</a:t>
            </a:r>
            <a:r>
              <a:rPr lang="en-GB" sz="1800" baseline="0" noProof="0">
                <a:latin typeface="Arial" pitchFamily="34" charset="0"/>
                <a:cs typeface="Arial" pitchFamily="34" charset="0"/>
              </a:rPr>
              <a:t>	</a:t>
            </a:r>
            <a:r>
              <a:rPr lang="en-GB" sz="1800" noProof="0">
                <a:latin typeface="Arial" pitchFamily="34" charset="0"/>
                <a:cs typeface="Arial" pitchFamily="34" charset="0"/>
              </a:rPr>
              <a:t>www.ika.rwth-aachen.de</a:t>
            </a:r>
          </a:p>
        </p:txBody>
      </p:sp>
      <p:sp>
        <p:nvSpPr>
          <p:cNvPr id="9" name="Adresse"/>
          <p:cNvSpPr/>
          <p:nvPr userDrawn="1"/>
        </p:nvSpPr>
        <p:spPr>
          <a:xfrm>
            <a:off x="334800" y="3214800"/>
            <a:ext cx="11523600" cy="1432800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r>
              <a:rPr lang="en-GB" sz="1800" noProof="0">
                <a:latin typeface="Arial" pitchFamily="34" charset="0"/>
                <a:cs typeface="Arial" pitchFamily="34" charset="0"/>
              </a:rPr>
              <a:t>Institute for Automotive Engineering</a:t>
            </a:r>
            <a:r>
              <a:rPr lang="en-GB" sz="1800" baseline="0" noProof="0">
                <a:latin typeface="Arial" pitchFamily="34" charset="0"/>
                <a:cs typeface="Arial" pitchFamily="34" charset="0"/>
              </a:rPr>
              <a:t> (ika)</a:t>
            </a:r>
            <a:endParaRPr lang="en-GB" sz="1800" noProof="0">
              <a:latin typeface="Arial" pitchFamily="34" charset="0"/>
              <a:cs typeface="Arial" pitchFamily="34" charset="0"/>
            </a:endParaRP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RWTH Aachen University</a:t>
            </a: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Steinbachstr. 7</a:t>
            </a: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52074 Aachen</a:t>
            </a: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Germany</a:t>
            </a:r>
          </a:p>
        </p:txBody>
      </p:sp>
      <p:sp>
        <p:nvSpPr>
          <p:cNvPr id="8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2350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Dr.-Ing. / Dipl.-Ing. Vorname Nachname (Bearbeiter, Ansprechpartner)</a:t>
            </a:r>
          </a:p>
        </p:txBody>
      </p:sp>
      <p:sp>
        <p:nvSpPr>
          <p:cNvPr id="12" name="KontaktDaten"/>
          <p:cNvSpPr>
            <a:spLocks noGrp="1"/>
          </p:cNvSpPr>
          <p:nvPr>
            <p:ph type="body" sz="quarter" idx="13" hasCustomPrompt="1"/>
          </p:nvPr>
        </p:nvSpPr>
        <p:spPr>
          <a:xfrm>
            <a:off x="1314000" y="5212800"/>
            <a:ext cx="10544400" cy="11700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en-GB" noProof="0"/>
              <a:t>+49 241 80 xxxxx</a:t>
            </a:r>
          </a:p>
          <a:p>
            <a:pPr lvl="0"/>
            <a:r>
              <a:rPr lang="en-GB" noProof="0"/>
              <a:t>+49 241 80 22147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xxxxx@ika.rwth-aachen.de</a:t>
            </a:r>
          </a:p>
        </p:txBody>
      </p:sp>
      <p:sp>
        <p:nvSpPr>
          <p:cNvPr id="7" name="Titel"/>
          <p:cNvSpPr txBox="1"/>
          <p:nvPr userDrawn="1"/>
        </p:nvSpPr>
        <p:spPr>
          <a:xfrm>
            <a:off x="334800" y="190800"/>
            <a:ext cx="8784000" cy="576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lnSpc>
                <a:spcPts val="2500"/>
              </a:lnSpc>
            </a:pPr>
            <a:r>
              <a:rPr lang="en-GB" sz="2200" b="1" noProof="0">
                <a:latin typeface="Arial" pitchFamily="34" charset="0"/>
                <a:cs typeface="Arial" pitchFamily="34" charset="0"/>
              </a:rPr>
              <a:t>Contact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rtDatum"/>
          <p:cNvSpPr>
            <a:spLocks noGrp="1"/>
          </p:cNvSpPr>
          <p:nvPr>
            <p:ph type="body" sz="quarter" idx="11" hasCustomPrompt="1"/>
          </p:nvPr>
        </p:nvSpPr>
        <p:spPr>
          <a:xfrm>
            <a:off x="334800" y="4654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de-DE" dirty="0"/>
              <a:t>Ort, </a:t>
            </a:r>
            <a:r>
              <a:rPr lang="de-DE" dirty="0" err="1"/>
              <a:t>xy</a:t>
            </a:r>
            <a:r>
              <a:rPr lang="de-DE" dirty="0"/>
              <a:t>. Monat 201x</a:t>
            </a:r>
          </a:p>
        </p:txBody>
      </p:sp>
      <p:sp>
        <p:nvSpPr>
          <p:cNvPr id="13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5158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de-DE" dirty="0"/>
              <a:t>Dr.-Ing. / Dipl.-Ing. Vorname Nachname</a:t>
            </a:r>
          </a:p>
        </p:txBody>
      </p:sp>
      <p:sp>
        <p:nvSpPr>
          <p:cNvPr id="8" name="Vortragstitel"/>
          <p:cNvSpPr>
            <a:spLocks noGrp="1"/>
          </p:cNvSpPr>
          <p:nvPr>
            <p:ph sz="quarter" idx="10" hasCustomPrompt="1"/>
          </p:nvPr>
        </p:nvSpPr>
        <p:spPr>
          <a:xfrm>
            <a:off x="334800" y="2782800"/>
            <a:ext cx="11523600" cy="1115690"/>
          </a:xfrm>
        </p:spPr>
        <p:txBody>
          <a:bodyPr lIns="0" tIns="0" rIns="0" bIns="0" anchor="t">
            <a:spAutoFit/>
          </a:bodyPr>
          <a:lstStyle>
            <a:lvl1pPr marL="0" indent="0"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lang="de-DE" sz="2200" b="1" kern="1200" baseline="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de-DE" dirty="0"/>
              <a:t>Name des Vortrags</a:t>
            </a:r>
          </a:p>
          <a:p>
            <a:pPr lvl="0"/>
            <a:r>
              <a:rPr lang="de-DE" dirty="0"/>
              <a:t>(Vortragstitel, Arial 20pt Fett</a:t>
            </a:r>
          </a:p>
          <a:p>
            <a:pPr lvl="0"/>
            <a:r>
              <a:rPr lang="de-DE" dirty="0"/>
              <a:t>max. 3-Zeiler)</a:t>
            </a:r>
          </a:p>
        </p:txBody>
      </p:sp>
      <p:sp>
        <p:nvSpPr>
          <p:cNvPr id="2" name="Veranstaltungstitel"/>
          <p:cNvSpPr>
            <a:spLocks noGrp="1"/>
          </p:cNvSpPr>
          <p:nvPr>
            <p:ph type="ctrTitle" hasCustomPrompt="1"/>
          </p:nvPr>
        </p:nvSpPr>
        <p:spPr>
          <a:xfrm>
            <a:off x="334800" y="1447200"/>
            <a:ext cx="11523600" cy="961200"/>
          </a:xfrm>
        </p:spPr>
        <p:txBody>
          <a:bodyPr anchor="t">
            <a:spAutoFit/>
          </a:bodyPr>
          <a:lstStyle>
            <a:lvl1pPr>
              <a:lnSpc>
                <a:spcPts val="2500"/>
              </a:lnSpc>
              <a:defRPr sz="2200"/>
            </a:lvl1pPr>
          </a:lstStyle>
          <a:p>
            <a:r>
              <a:rPr lang="de-DE" dirty="0"/>
              <a:t>Veranstaltung</a:t>
            </a:r>
            <a:br>
              <a:rPr lang="de-DE" dirty="0"/>
            </a:br>
            <a:r>
              <a:rPr lang="de-DE" dirty="0"/>
              <a:t>(Veranstaltungstitel, Arial 20pt Fett</a:t>
            </a:r>
            <a:br>
              <a:rPr lang="de-DE" dirty="0"/>
            </a:br>
            <a:r>
              <a:rPr lang="de-DE" dirty="0"/>
              <a:t>max. 3-Zeiler)</a:t>
            </a:r>
          </a:p>
        </p:txBody>
      </p:sp>
      <p:sp>
        <p:nvSpPr>
          <p:cNvPr id="7" name="Adresse"/>
          <p:cNvSpPr>
            <a:spLocks noGrp="1"/>
          </p:cNvSpPr>
          <p:nvPr>
            <p:ph type="body" sz="quarter" idx="13" hasCustomPrompt="1"/>
          </p:nvPr>
        </p:nvSpPr>
        <p:spPr>
          <a:xfrm>
            <a:off x="334800" y="5806800"/>
            <a:ext cx="11523600" cy="792000"/>
          </a:xfrm>
        </p:spPr>
        <p:txBody>
          <a:bodyPr lIns="0" tIns="0" rIns="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 sz="1800"/>
            </a:lvl1pPr>
          </a:lstStyle>
          <a:p>
            <a:r>
              <a:rPr lang="de-DE" dirty="0">
                <a:latin typeface="Arial" pitchFamily="34" charset="0"/>
                <a:cs typeface="Arial" pitchFamily="34" charset="0"/>
              </a:rPr>
              <a:t>Textplatzhalter dem Design entsprechend füllen:</a:t>
            </a:r>
            <a:br>
              <a:rPr lang="de-DE" dirty="0">
                <a:latin typeface="Arial" pitchFamily="34" charset="0"/>
                <a:cs typeface="Arial" pitchFamily="34" charset="0"/>
              </a:rPr>
            </a:br>
            <a:r>
              <a:rPr lang="de-DE" dirty="0">
                <a:latin typeface="Arial" pitchFamily="34" charset="0"/>
                <a:cs typeface="Arial" pitchFamily="34" charset="0"/>
              </a:rPr>
              <a:t>Institut für Kraftfahrzeuge bzw. Institute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for</a:t>
            </a:r>
            <a:r>
              <a:rPr lang="de-DE" dirty="0">
                <a:latin typeface="Arial" pitchFamily="34" charset="0"/>
                <a:cs typeface="Arial" pitchFamily="34" charset="0"/>
              </a:rPr>
              <a:t> Automotive Engineering</a:t>
            </a:r>
            <a:br>
              <a:rPr lang="de-DE" dirty="0">
                <a:latin typeface="Arial" pitchFamily="34" charset="0"/>
                <a:cs typeface="Arial" pitchFamily="34" charset="0"/>
              </a:rPr>
            </a:br>
            <a:r>
              <a:rPr lang="de-DE" dirty="0">
                <a:latin typeface="Arial" pitchFamily="34" charset="0"/>
                <a:cs typeface="Arial" pitchFamily="34" charset="0"/>
              </a:rPr>
              <a:t>Forschungsgesellschaft Kraftfahrwesen mbH Aachen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 marL="360000" indent="-360000">
              <a:defRPr sz="1800"/>
            </a:lvl1pPr>
            <a:lvl2pPr marL="720000" indent="-360000">
              <a:defRPr sz="1800"/>
            </a:lvl2pPr>
            <a:lvl3pPr marL="1080000" indent="-360000">
              <a:defRPr sz="1800"/>
            </a:lvl3pPr>
            <a:lvl4pPr indent="-360000">
              <a:defRPr sz="1800"/>
            </a:lvl4pPr>
            <a:lvl5pPr marL="1800000" indent="-360000">
              <a:defRPr sz="1800"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Links"/>
          <p:cNvSpPr>
            <a:spLocks noGrp="1"/>
          </p:cNvSpPr>
          <p:nvPr>
            <p:ph sz="half" idx="1"/>
          </p:nvPr>
        </p:nvSpPr>
        <p:spPr>
          <a:xfrm>
            <a:off x="3348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Rechts"/>
          <p:cNvSpPr>
            <a:spLocks noGrp="1"/>
          </p:cNvSpPr>
          <p:nvPr>
            <p:ph sz="half" idx="2"/>
          </p:nvPr>
        </p:nvSpPr>
        <p:spPr>
          <a:xfrm>
            <a:off x="63360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KontaktTypen"/>
          <p:cNvSpPr/>
          <p:nvPr userDrawn="1"/>
        </p:nvSpPr>
        <p:spPr>
          <a:xfrm>
            <a:off x="334800" y="5212800"/>
            <a:ext cx="11523600" cy="13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800" dirty="0">
                <a:latin typeface="Arial" pitchFamily="34" charset="0"/>
                <a:cs typeface="Arial" pitchFamily="34" charset="0"/>
              </a:rPr>
              <a:t>Telefon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Fax</a:t>
            </a:r>
          </a:p>
          <a:p>
            <a:endParaRPr lang="de-DE" sz="1800" dirty="0">
              <a:latin typeface="Arial" pitchFamily="34" charset="0"/>
              <a:cs typeface="Arial" pitchFamily="34" charset="0"/>
            </a:endParaRPr>
          </a:p>
          <a:p>
            <a:pPr>
              <a:tabLst>
                <a:tab pos="990600" algn="l"/>
              </a:tabLst>
            </a:pPr>
            <a:r>
              <a:rPr lang="de-DE" sz="1800" dirty="0">
                <a:latin typeface="Arial" pitchFamily="34" charset="0"/>
                <a:cs typeface="Arial" pitchFamily="34" charset="0"/>
              </a:rPr>
              <a:t>E-Mail</a:t>
            </a:r>
            <a:br>
              <a:rPr lang="de-DE" sz="1800" dirty="0">
                <a:latin typeface="Arial" pitchFamily="34" charset="0"/>
                <a:cs typeface="Arial" pitchFamily="34" charset="0"/>
              </a:rPr>
            </a:br>
            <a:r>
              <a:rPr lang="de-DE" sz="1800" dirty="0">
                <a:latin typeface="Arial" pitchFamily="34" charset="0"/>
                <a:cs typeface="Arial" pitchFamily="34" charset="0"/>
              </a:rPr>
              <a:t>Internet</a:t>
            </a:r>
            <a:r>
              <a:rPr lang="de-DE" sz="1800" baseline="0" dirty="0">
                <a:latin typeface="Arial" pitchFamily="34" charset="0"/>
                <a:cs typeface="Arial" pitchFamily="34" charset="0"/>
              </a:rPr>
              <a:t>	</a:t>
            </a:r>
            <a:r>
              <a:rPr lang="de-DE" sz="1800" dirty="0">
                <a:latin typeface="Arial" pitchFamily="34" charset="0"/>
                <a:cs typeface="Arial" pitchFamily="34" charset="0"/>
              </a:rPr>
              <a:t>www.fka.de</a:t>
            </a:r>
          </a:p>
        </p:txBody>
      </p:sp>
      <p:sp>
        <p:nvSpPr>
          <p:cNvPr id="9" name="Adresse"/>
          <p:cNvSpPr/>
          <p:nvPr userDrawn="1"/>
        </p:nvSpPr>
        <p:spPr>
          <a:xfrm>
            <a:off x="334800" y="3214800"/>
            <a:ext cx="11523600" cy="1432800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r>
              <a:rPr lang="de-DE" sz="1800" dirty="0">
                <a:latin typeface="Arial" pitchFamily="34" charset="0"/>
                <a:cs typeface="Arial" pitchFamily="34" charset="0"/>
              </a:rPr>
              <a:t>fka GmbH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Steinbachstraße 7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52074 Aachen</a:t>
            </a:r>
          </a:p>
        </p:txBody>
      </p:sp>
      <p:sp>
        <p:nvSpPr>
          <p:cNvPr id="8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2350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de-DE" dirty="0"/>
              <a:t>Dr.-Ing. / Dipl.-Ing. Vorname Nachname (Bearbeiter, Ansprechpartner)</a:t>
            </a:r>
          </a:p>
        </p:txBody>
      </p:sp>
      <p:sp>
        <p:nvSpPr>
          <p:cNvPr id="12" name="KontaktDaten"/>
          <p:cNvSpPr>
            <a:spLocks noGrp="1"/>
          </p:cNvSpPr>
          <p:nvPr>
            <p:ph type="body" sz="quarter" idx="13" hasCustomPrompt="1"/>
          </p:nvPr>
        </p:nvSpPr>
        <p:spPr>
          <a:xfrm>
            <a:off x="1314000" y="5212800"/>
            <a:ext cx="10544400" cy="11700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fr-FR" dirty="0"/>
              <a:t>+49 241 8861 xxx</a:t>
            </a:r>
          </a:p>
          <a:p>
            <a:pPr lvl="0"/>
            <a:r>
              <a:rPr lang="fr-FR" dirty="0"/>
              <a:t>+49 241 8861 110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xxxxx@fka.de</a:t>
            </a:r>
            <a:endParaRPr lang="de-DE" dirty="0"/>
          </a:p>
        </p:txBody>
      </p:sp>
      <p:sp>
        <p:nvSpPr>
          <p:cNvPr id="7" name="Titel"/>
          <p:cNvSpPr txBox="1"/>
          <p:nvPr userDrawn="1"/>
        </p:nvSpPr>
        <p:spPr>
          <a:xfrm>
            <a:off x="334800" y="190800"/>
            <a:ext cx="8784000" cy="576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lnSpc>
                <a:spcPts val="2500"/>
              </a:lnSpc>
            </a:pPr>
            <a:r>
              <a:rPr lang="de-DE" sz="2200" b="1" dirty="0">
                <a:latin typeface="Arial" pitchFamily="34" charset="0"/>
                <a:cs typeface="Arial" pitchFamily="34" charset="0"/>
              </a:rPr>
              <a:t>Kontakt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rtDatum"/>
          <p:cNvSpPr>
            <a:spLocks noGrp="1"/>
          </p:cNvSpPr>
          <p:nvPr>
            <p:ph type="body" sz="quarter" idx="11" hasCustomPrompt="1"/>
          </p:nvPr>
        </p:nvSpPr>
        <p:spPr>
          <a:xfrm>
            <a:off x="334800" y="4654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Venue, xy Month 201x</a:t>
            </a:r>
          </a:p>
        </p:txBody>
      </p:sp>
      <p:sp>
        <p:nvSpPr>
          <p:cNvPr id="13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5158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Dr.-Ing. / Dipl.-Ing. Vorname</a:t>
            </a:r>
          </a:p>
        </p:txBody>
      </p:sp>
      <p:sp>
        <p:nvSpPr>
          <p:cNvPr id="8" name="Vortragstitel"/>
          <p:cNvSpPr>
            <a:spLocks noGrp="1"/>
          </p:cNvSpPr>
          <p:nvPr>
            <p:ph sz="quarter" idx="10" hasCustomPrompt="1"/>
          </p:nvPr>
        </p:nvSpPr>
        <p:spPr>
          <a:xfrm>
            <a:off x="334800" y="2782800"/>
            <a:ext cx="11523600" cy="1115690"/>
          </a:xfrm>
        </p:spPr>
        <p:txBody>
          <a:bodyPr lIns="0" tIns="0" rIns="0" bIns="0" anchor="t">
            <a:spAutoFit/>
          </a:bodyPr>
          <a:lstStyle>
            <a:lvl1pPr marL="0" indent="0"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lang="de-DE" sz="2200" b="1" kern="1200" baseline="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noProof="0"/>
              <a:t>Name des Vortrags</a:t>
            </a:r>
          </a:p>
          <a:p>
            <a:pPr lvl="0"/>
            <a:r>
              <a:rPr lang="en-GB" noProof="0"/>
              <a:t>(Vortragstitel, Arial 20pt Fett</a:t>
            </a:r>
          </a:p>
          <a:p>
            <a:pPr lvl="0"/>
            <a:r>
              <a:rPr lang="en-GB" noProof="0"/>
              <a:t>max. 3-Zeiler)</a:t>
            </a:r>
          </a:p>
        </p:txBody>
      </p:sp>
      <p:sp>
        <p:nvSpPr>
          <p:cNvPr id="2" name="Veranstaltungstitel"/>
          <p:cNvSpPr>
            <a:spLocks noGrp="1"/>
          </p:cNvSpPr>
          <p:nvPr>
            <p:ph type="ctrTitle" hasCustomPrompt="1"/>
          </p:nvPr>
        </p:nvSpPr>
        <p:spPr>
          <a:xfrm>
            <a:off x="334800" y="1447200"/>
            <a:ext cx="11523600" cy="961200"/>
          </a:xfrm>
        </p:spPr>
        <p:txBody>
          <a:bodyPr anchor="t">
            <a:spAutoFit/>
          </a:bodyPr>
          <a:lstStyle>
            <a:lvl1pPr>
              <a:lnSpc>
                <a:spcPts val="2500"/>
              </a:lnSpc>
              <a:defRPr sz="2200"/>
            </a:lvl1pPr>
          </a:lstStyle>
          <a:p>
            <a:r>
              <a:rPr lang="en-GB" noProof="0"/>
              <a:t>Veranstaltung</a:t>
            </a:r>
            <a:br>
              <a:rPr lang="en-GB" noProof="0"/>
            </a:br>
            <a:r>
              <a:rPr lang="en-GB" noProof="0"/>
              <a:t>(Veranstaltungstitel, Arial 20pt Fett</a:t>
            </a:r>
            <a:br>
              <a:rPr lang="en-GB" noProof="0"/>
            </a:br>
            <a:r>
              <a:rPr lang="en-GB" noProof="0"/>
              <a:t>max. 3-Zeiler)</a:t>
            </a:r>
          </a:p>
        </p:txBody>
      </p:sp>
      <p:sp>
        <p:nvSpPr>
          <p:cNvPr id="7" name="Adresse"/>
          <p:cNvSpPr>
            <a:spLocks noGrp="1"/>
          </p:cNvSpPr>
          <p:nvPr>
            <p:ph type="body" sz="quarter" idx="13" hasCustomPrompt="1"/>
          </p:nvPr>
        </p:nvSpPr>
        <p:spPr>
          <a:xfrm>
            <a:off x="334800" y="5806800"/>
            <a:ext cx="11523600" cy="792000"/>
          </a:xfrm>
        </p:spPr>
        <p:txBody>
          <a:bodyPr lIns="0" tIns="0" rIns="0" bIns="0" anchor="b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r>
              <a:rPr lang="en-GB" noProof="0">
                <a:latin typeface="Arial" pitchFamily="34" charset="0"/>
                <a:cs typeface="Arial" pitchFamily="34" charset="0"/>
              </a:rPr>
              <a:t>Textplatzhalter dem Design entsprechend füllen:</a:t>
            </a:r>
            <a:br>
              <a:rPr lang="en-GB" noProof="0">
                <a:latin typeface="Arial" pitchFamily="34" charset="0"/>
                <a:cs typeface="Arial" pitchFamily="34" charset="0"/>
              </a:rPr>
            </a:br>
            <a:r>
              <a:rPr lang="en-GB" noProof="0">
                <a:latin typeface="Arial" pitchFamily="34" charset="0"/>
                <a:cs typeface="Arial" pitchFamily="34" charset="0"/>
              </a:rPr>
              <a:t>Institut für Kraftfahrzeuge bzw. Institute for Automotive Engineering</a:t>
            </a:r>
            <a:br>
              <a:rPr lang="en-GB" noProof="0">
                <a:latin typeface="Arial" pitchFamily="34" charset="0"/>
                <a:cs typeface="Arial" pitchFamily="34" charset="0"/>
              </a:rPr>
            </a:br>
            <a:r>
              <a:rPr lang="en-GB" noProof="0">
                <a:latin typeface="Arial" pitchFamily="34" charset="0"/>
                <a:cs typeface="Arial" pitchFamily="34" charset="0"/>
              </a:rPr>
              <a:t>Forschungsgesellschaft Kraftfahrwesen mbH Aachen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 marL="360000" indent="-360000">
              <a:defRPr sz="1800"/>
            </a:lvl1pPr>
            <a:lvl2pPr marL="720000" indent="-360000">
              <a:defRPr sz="1800"/>
            </a:lvl2pPr>
            <a:lvl3pPr marL="1080000" indent="-360000">
              <a:defRPr sz="1800"/>
            </a:lvl3pPr>
            <a:lvl4pPr indent="-360000">
              <a:defRPr sz="1800"/>
            </a:lvl4pPr>
            <a:lvl5pPr marL="1800000" indent="-360000">
              <a:defRPr sz="1800"/>
            </a:lvl5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InhaltsplatzhalterLinks"/>
          <p:cNvSpPr>
            <a:spLocks noGrp="1"/>
          </p:cNvSpPr>
          <p:nvPr>
            <p:ph sz="half" idx="1"/>
          </p:nvPr>
        </p:nvSpPr>
        <p:spPr>
          <a:xfrm>
            <a:off x="3348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4" name="InhaltsplatzhalterRechts"/>
          <p:cNvSpPr>
            <a:spLocks noGrp="1"/>
          </p:cNvSpPr>
          <p:nvPr>
            <p:ph sz="half" idx="2"/>
          </p:nvPr>
        </p:nvSpPr>
        <p:spPr>
          <a:xfrm>
            <a:off x="63360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Autofit/>
          </a:bodyPr>
          <a:lstStyle>
            <a:lvl1pPr marL="360000" indent="-360000">
              <a:defRPr sz="1800"/>
            </a:lvl1pPr>
            <a:lvl2pPr marL="720000" indent="-360000">
              <a:defRPr sz="1800"/>
            </a:lvl2pPr>
            <a:lvl3pPr marL="1080000" indent="-360000">
              <a:defRPr sz="1800"/>
            </a:lvl3pPr>
            <a:lvl4pPr indent="-360000">
              <a:defRPr sz="1800"/>
            </a:lvl4pPr>
            <a:lvl5pPr marL="1800000" indent="-360000">
              <a:defRPr sz="18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KontaktTypen"/>
          <p:cNvSpPr/>
          <p:nvPr userDrawn="1"/>
        </p:nvSpPr>
        <p:spPr>
          <a:xfrm>
            <a:off x="334800" y="5212800"/>
            <a:ext cx="11523600" cy="13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sz="1800" noProof="0">
                <a:latin typeface="Arial" pitchFamily="34" charset="0"/>
                <a:cs typeface="Arial" pitchFamily="34" charset="0"/>
              </a:rPr>
              <a:t>Phone</a:t>
            </a:r>
          </a:p>
          <a:p>
            <a:r>
              <a:rPr lang="en-GB" sz="1800" noProof="0">
                <a:latin typeface="Arial" pitchFamily="34" charset="0"/>
                <a:cs typeface="Arial" pitchFamily="34" charset="0"/>
              </a:rPr>
              <a:t>Fax</a:t>
            </a:r>
          </a:p>
          <a:p>
            <a:endParaRPr lang="en-GB" sz="1800" noProof="0">
              <a:latin typeface="Arial" pitchFamily="34" charset="0"/>
              <a:cs typeface="Arial" pitchFamily="34" charset="0"/>
            </a:endParaRPr>
          </a:p>
          <a:p>
            <a:pPr>
              <a:tabLst>
                <a:tab pos="990600" algn="l"/>
              </a:tabLst>
            </a:pPr>
            <a:r>
              <a:rPr lang="en-GB" sz="1800" noProof="0">
                <a:latin typeface="Arial" pitchFamily="34" charset="0"/>
                <a:cs typeface="Arial" pitchFamily="34" charset="0"/>
              </a:rPr>
              <a:t>Email</a:t>
            </a:r>
            <a:br>
              <a:rPr lang="en-GB" sz="1800" noProof="0">
                <a:latin typeface="Arial" pitchFamily="34" charset="0"/>
                <a:cs typeface="Arial" pitchFamily="34" charset="0"/>
              </a:rPr>
            </a:br>
            <a:r>
              <a:rPr lang="en-GB" sz="1800" noProof="0">
                <a:latin typeface="Arial" pitchFamily="34" charset="0"/>
                <a:cs typeface="Arial" pitchFamily="34" charset="0"/>
              </a:rPr>
              <a:t>Internet</a:t>
            </a:r>
            <a:r>
              <a:rPr lang="en-GB" sz="1800" baseline="0" noProof="0">
                <a:latin typeface="Arial" pitchFamily="34" charset="0"/>
                <a:cs typeface="Arial" pitchFamily="34" charset="0"/>
              </a:rPr>
              <a:t>	</a:t>
            </a:r>
            <a:r>
              <a:rPr lang="en-GB" sz="1800" noProof="0">
                <a:latin typeface="Arial" pitchFamily="34" charset="0"/>
                <a:cs typeface="Arial" pitchFamily="34" charset="0"/>
              </a:rPr>
              <a:t>www.fka.de</a:t>
            </a:r>
          </a:p>
        </p:txBody>
      </p:sp>
      <p:sp>
        <p:nvSpPr>
          <p:cNvPr id="9" name="Adresse"/>
          <p:cNvSpPr/>
          <p:nvPr userDrawn="1"/>
        </p:nvSpPr>
        <p:spPr>
          <a:xfrm>
            <a:off x="334800" y="3214800"/>
            <a:ext cx="11523600" cy="1432800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r>
              <a:rPr lang="en-GB" sz="1800" noProof="0" dirty="0">
                <a:latin typeface="Arial" pitchFamily="34" charset="0"/>
                <a:cs typeface="Arial" pitchFamily="34" charset="0"/>
              </a:rPr>
              <a:t>fka GmbH</a:t>
            </a:r>
          </a:p>
          <a:p>
            <a:r>
              <a:rPr lang="en-GB" sz="1800" noProof="0" dirty="0" err="1">
                <a:latin typeface="Arial" pitchFamily="34" charset="0"/>
                <a:cs typeface="Arial" pitchFamily="34" charset="0"/>
              </a:rPr>
              <a:t>Steinbachstr</a:t>
            </a:r>
            <a:r>
              <a:rPr lang="en-GB" sz="1800" noProof="0" dirty="0">
                <a:latin typeface="Arial" pitchFamily="34" charset="0"/>
                <a:cs typeface="Arial" pitchFamily="34" charset="0"/>
              </a:rPr>
              <a:t>. 7</a:t>
            </a:r>
          </a:p>
          <a:p>
            <a:r>
              <a:rPr lang="en-GB" sz="1800" noProof="0" dirty="0">
                <a:latin typeface="Arial" pitchFamily="34" charset="0"/>
                <a:cs typeface="Arial" pitchFamily="34" charset="0"/>
              </a:rPr>
              <a:t>52074 Aachen</a:t>
            </a:r>
          </a:p>
          <a:p>
            <a:r>
              <a:rPr lang="en-GB" sz="1800" noProof="0" dirty="0">
                <a:latin typeface="Arial" pitchFamily="34" charset="0"/>
                <a:cs typeface="Arial" pitchFamily="34" charset="0"/>
              </a:rPr>
              <a:t>Germany</a:t>
            </a:r>
          </a:p>
        </p:txBody>
      </p:sp>
      <p:sp>
        <p:nvSpPr>
          <p:cNvPr id="8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2350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Dr.-Ing. / Dipl.-Ing. Vorname Nachname (Bearbeiter, Ansprechpartner)</a:t>
            </a:r>
          </a:p>
        </p:txBody>
      </p:sp>
      <p:sp>
        <p:nvSpPr>
          <p:cNvPr id="12" name="KontaktDaten"/>
          <p:cNvSpPr>
            <a:spLocks noGrp="1"/>
          </p:cNvSpPr>
          <p:nvPr>
            <p:ph type="body" sz="quarter" idx="13" hasCustomPrompt="1"/>
          </p:nvPr>
        </p:nvSpPr>
        <p:spPr>
          <a:xfrm>
            <a:off x="1314000" y="5212800"/>
            <a:ext cx="10544400" cy="11700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en-GB" noProof="0"/>
              <a:t>+49 241 8861 xxx</a:t>
            </a:r>
          </a:p>
          <a:p>
            <a:pPr lvl="0"/>
            <a:r>
              <a:rPr lang="en-GB" noProof="0"/>
              <a:t>+49 241 8861 110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xxxxx@fka.de</a:t>
            </a:r>
          </a:p>
        </p:txBody>
      </p:sp>
      <p:sp>
        <p:nvSpPr>
          <p:cNvPr id="7" name="Titel"/>
          <p:cNvSpPr txBox="1"/>
          <p:nvPr userDrawn="1"/>
        </p:nvSpPr>
        <p:spPr>
          <a:xfrm>
            <a:off x="334800" y="190800"/>
            <a:ext cx="8784000" cy="576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lnSpc>
                <a:spcPts val="2500"/>
              </a:lnSpc>
            </a:pPr>
            <a:r>
              <a:rPr lang="en-GB" sz="2200" b="1" noProof="0">
                <a:latin typeface="Arial" pitchFamily="34" charset="0"/>
                <a:cs typeface="Arial" pitchFamily="34" charset="0"/>
              </a:rPr>
              <a:t>Contact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Links"/>
          <p:cNvSpPr>
            <a:spLocks noGrp="1"/>
          </p:cNvSpPr>
          <p:nvPr>
            <p:ph sz="half" idx="1"/>
          </p:nvPr>
        </p:nvSpPr>
        <p:spPr>
          <a:xfrm>
            <a:off x="3348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Rechts"/>
          <p:cNvSpPr>
            <a:spLocks noGrp="1"/>
          </p:cNvSpPr>
          <p:nvPr>
            <p:ph sz="half" idx="2"/>
          </p:nvPr>
        </p:nvSpPr>
        <p:spPr>
          <a:xfrm>
            <a:off x="63360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KontaktTypen"/>
          <p:cNvSpPr/>
          <p:nvPr userDrawn="1"/>
        </p:nvSpPr>
        <p:spPr>
          <a:xfrm>
            <a:off x="334800" y="5212800"/>
            <a:ext cx="11523600" cy="13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800" dirty="0">
                <a:latin typeface="Arial" pitchFamily="34" charset="0"/>
                <a:cs typeface="Arial" pitchFamily="34" charset="0"/>
              </a:rPr>
              <a:t>Telefon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Fax</a:t>
            </a:r>
          </a:p>
          <a:p>
            <a:endParaRPr lang="de-DE" sz="1800" dirty="0">
              <a:latin typeface="Arial" pitchFamily="34" charset="0"/>
              <a:cs typeface="Arial" pitchFamily="34" charset="0"/>
            </a:endParaRPr>
          </a:p>
          <a:p>
            <a:pPr>
              <a:tabLst>
                <a:tab pos="990600" algn="l"/>
              </a:tabLst>
            </a:pPr>
            <a:r>
              <a:rPr lang="de-DE" sz="1800" dirty="0">
                <a:latin typeface="Arial" pitchFamily="34" charset="0"/>
                <a:cs typeface="Arial" pitchFamily="34" charset="0"/>
              </a:rPr>
              <a:t>E-Mail</a:t>
            </a:r>
            <a:br>
              <a:rPr lang="de-DE" sz="1800" dirty="0">
                <a:latin typeface="Arial" pitchFamily="34" charset="0"/>
                <a:cs typeface="Arial" pitchFamily="34" charset="0"/>
              </a:rPr>
            </a:br>
            <a:r>
              <a:rPr lang="de-DE" sz="1800" dirty="0">
                <a:latin typeface="Arial" pitchFamily="34" charset="0"/>
                <a:cs typeface="Arial" pitchFamily="34" charset="0"/>
              </a:rPr>
              <a:t>Internet</a:t>
            </a:r>
            <a:r>
              <a:rPr lang="de-DE" sz="1800" baseline="0" dirty="0">
                <a:latin typeface="Arial" pitchFamily="34" charset="0"/>
                <a:cs typeface="Arial" pitchFamily="34" charset="0"/>
              </a:rPr>
              <a:t>	</a:t>
            </a:r>
            <a:r>
              <a:rPr lang="de-DE" sz="1800" dirty="0">
                <a:latin typeface="Arial" pitchFamily="34" charset="0"/>
                <a:cs typeface="Arial" pitchFamily="34" charset="0"/>
              </a:rPr>
              <a:t>www.ika.rwth-aachen.de</a:t>
            </a:r>
          </a:p>
        </p:txBody>
      </p:sp>
      <p:sp>
        <p:nvSpPr>
          <p:cNvPr id="9" name="Adresse"/>
          <p:cNvSpPr/>
          <p:nvPr userDrawn="1"/>
        </p:nvSpPr>
        <p:spPr>
          <a:xfrm>
            <a:off x="334800" y="3214800"/>
            <a:ext cx="11523600" cy="1432800"/>
          </a:xfrm>
          <a:prstGeom prst="rect">
            <a:avLst/>
          </a:prstGeom>
        </p:spPr>
        <p:txBody>
          <a:bodyPr wrap="square" lIns="0" tIns="0" rIns="0">
            <a:spAutoFit/>
          </a:bodyPr>
          <a:lstStyle/>
          <a:p>
            <a:r>
              <a:rPr lang="de-DE" sz="1800" dirty="0">
                <a:latin typeface="Arial" pitchFamily="34" charset="0"/>
                <a:cs typeface="Arial" pitchFamily="34" charset="0"/>
              </a:rPr>
              <a:t>Institut für Kraftfahrzeuge (ika)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RWTH Aachen University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Steinbachstraße 7</a:t>
            </a:r>
          </a:p>
          <a:p>
            <a:r>
              <a:rPr lang="de-DE" sz="1800" dirty="0">
                <a:latin typeface="Arial" pitchFamily="34" charset="0"/>
                <a:cs typeface="Arial" pitchFamily="34" charset="0"/>
              </a:rPr>
              <a:t>52074 Aachen</a:t>
            </a:r>
          </a:p>
        </p:txBody>
      </p:sp>
      <p:sp>
        <p:nvSpPr>
          <p:cNvPr id="8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2350800"/>
            <a:ext cx="11523600" cy="36000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Tx/>
              <a:buFont typeface="Wingdings" pitchFamily="2" charset="2"/>
              <a:buNone/>
              <a:tabLst/>
              <a:defRPr/>
            </a:pPr>
            <a:r>
              <a:rPr lang="de-DE" dirty="0"/>
              <a:t>Dr.-Ing. / Dipl.-Ing. Vorname Nachname (Bearbeiter, Ansprechpartner)</a:t>
            </a:r>
          </a:p>
        </p:txBody>
      </p:sp>
      <p:sp>
        <p:nvSpPr>
          <p:cNvPr id="12" name="KontaktDaten"/>
          <p:cNvSpPr>
            <a:spLocks noGrp="1"/>
          </p:cNvSpPr>
          <p:nvPr>
            <p:ph type="body" sz="quarter" idx="13" hasCustomPrompt="1"/>
          </p:nvPr>
        </p:nvSpPr>
        <p:spPr>
          <a:xfrm>
            <a:off x="1314000" y="5212800"/>
            <a:ext cx="10544400" cy="11700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pPr lvl="0"/>
            <a:r>
              <a:rPr lang="de-DE" dirty="0"/>
              <a:t>+49 241 80 </a:t>
            </a:r>
            <a:r>
              <a:rPr lang="de-DE" dirty="0" err="1"/>
              <a:t>xxxxx</a:t>
            </a:r>
            <a:endParaRPr lang="de-DE" dirty="0"/>
          </a:p>
          <a:p>
            <a:pPr lvl="0"/>
            <a:r>
              <a:rPr lang="de-DE" dirty="0"/>
              <a:t>+49 241 80 22147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xxxxx@ika.rwth-aachen.de</a:t>
            </a:r>
          </a:p>
        </p:txBody>
      </p:sp>
      <p:sp>
        <p:nvSpPr>
          <p:cNvPr id="7" name="Titel"/>
          <p:cNvSpPr txBox="1"/>
          <p:nvPr userDrawn="1"/>
        </p:nvSpPr>
        <p:spPr>
          <a:xfrm>
            <a:off x="334800" y="190800"/>
            <a:ext cx="8784000" cy="57600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lnSpc>
                <a:spcPts val="2500"/>
              </a:lnSpc>
            </a:pPr>
            <a:r>
              <a:rPr lang="de-DE" sz="2200" b="1" dirty="0">
                <a:latin typeface="Arial" pitchFamily="34" charset="0"/>
                <a:cs typeface="Arial" pitchFamily="34" charset="0"/>
              </a:rPr>
              <a:t>Kontakt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rtDatum"/>
          <p:cNvSpPr>
            <a:spLocks noGrp="1"/>
          </p:cNvSpPr>
          <p:nvPr>
            <p:ph type="body" sz="quarter" idx="11" hasCustomPrompt="1"/>
          </p:nvPr>
        </p:nvSpPr>
        <p:spPr>
          <a:xfrm>
            <a:off x="334800" y="4654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Venue, xy Month 201x</a:t>
            </a:r>
          </a:p>
        </p:txBody>
      </p:sp>
      <p:sp>
        <p:nvSpPr>
          <p:cNvPr id="13" name="Name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" y="5158800"/>
            <a:ext cx="11523600" cy="36000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GB" noProof="0"/>
              <a:t>Dr.-Ing. / Dipl.-Ing. Vorname Nachname</a:t>
            </a:r>
          </a:p>
        </p:txBody>
      </p:sp>
      <p:sp>
        <p:nvSpPr>
          <p:cNvPr id="8" name="Vortragstitel"/>
          <p:cNvSpPr>
            <a:spLocks noGrp="1"/>
          </p:cNvSpPr>
          <p:nvPr>
            <p:ph sz="quarter" idx="10" hasCustomPrompt="1"/>
          </p:nvPr>
        </p:nvSpPr>
        <p:spPr>
          <a:xfrm>
            <a:off x="334800" y="2782800"/>
            <a:ext cx="11523600" cy="1115690"/>
          </a:xfrm>
        </p:spPr>
        <p:txBody>
          <a:bodyPr lIns="0" tIns="0" rIns="0" bIns="0" anchor="t">
            <a:spAutoFit/>
          </a:bodyPr>
          <a:lstStyle>
            <a:lvl1pPr marL="0" indent="0" algn="l" defTabSz="914400" rtl="0" eaLnBrk="1" latinLnBrk="0" hangingPunct="1">
              <a:lnSpc>
                <a:spcPts val="2500"/>
              </a:lnSpc>
              <a:spcBef>
                <a:spcPct val="0"/>
              </a:spcBef>
              <a:buNone/>
              <a:defRPr lang="de-DE" sz="2200" b="1" kern="1200" baseline="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noProof="0"/>
              <a:t>Name des Vortrags</a:t>
            </a:r>
          </a:p>
          <a:p>
            <a:pPr lvl="0"/>
            <a:r>
              <a:rPr lang="en-GB" noProof="0"/>
              <a:t>(Vortragstitel, Arial 20pt Fett</a:t>
            </a:r>
          </a:p>
          <a:p>
            <a:pPr lvl="0"/>
            <a:r>
              <a:rPr lang="en-GB" noProof="0"/>
              <a:t>max. 3-Zeiler)</a:t>
            </a:r>
          </a:p>
        </p:txBody>
      </p:sp>
      <p:sp>
        <p:nvSpPr>
          <p:cNvPr id="2" name="Veranstaltungstitel"/>
          <p:cNvSpPr>
            <a:spLocks noGrp="1"/>
          </p:cNvSpPr>
          <p:nvPr>
            <p:ph type="ctrTitle" hasCustomPrompt="1"/>
          </p:nvPr>
        </p:nvSpPr>
        <p:spPr>
          <a:xfrm>
            <a:off x="334800" y="1447200"/>
            <a:ext cx="11523600" cy="961200"/>
          </a:xfrm>
        </p:spPr>
        <p:txBody>
          <a:bodyPr anchor="t">
            <a:spAutoFit/>
          </a:bodyPr>
          <a:lstStyle>
            <a:lvl1pPr>
              <a:defRPr/>
            </a:lvl1pPr>
          </a:lstStyle>
          <a:p>
            <a:r>
              <a:rPr lang="en-GB" noProof="0" dirty="0" err="1"/>
              <a:t>Veranstaltung</a:t>
            </a:r>
            <a:br>
              <a:rPr lang="en-GB" noProof="0" dirty="0"/>
            </a:br>
            <a:r>
              <a:rPr lang="en-GB" noProof="0" dirty="0"/>
              <a:t>(</a:t>
            </a:r>
            <a:r>
              <a:rPr lang="en-GB" noProof="0" dirty="0" err="1"/>
              <a:t>Veranstaltungstitel</a:t>
            </a:r>
            <a:r>
              <a:rPr lang="en-GB" noProof="0" dirty="0"/>
              <a:t>, Arial 20pt </a:t>
            </a:r>
            <a:r>
              <a:rPr lang="en-GB" noProof="0" dirty="0" err="1"/>
              <a:t>Fett</a:t>
            </a:r>
            <a:br>
              <a:rPr lang="en-GB" noProof="0" dirty="0"/>
            </a:br>
            <a:r>
              <a:rPr lang="en-GB" noProof="0" dirty="0"/>
              <a:t>max. 3-Zeiler)</a:t>
            </a:r>
          </a:p>
        </p:txBody>
      </p:sp>
      <p:sp>
        <p:nvSpPr>
          <p:cNvPr id="7" name="Adresse"/>
          <p:cNvSpPr>
            <a:spLocks noGrp="1"/>
          </p:cNvSpPr>
          <p:nvPr>
            <p:ph type="body" sz="quarter" idx="13" hasCustomPrompt="1"/>
          </p:nvPr>
        </p:nvSpPr>
        <p:spPr>
          <a:xfrm>
            <a:off x="334800" y="5806800"/>
            <a:ext cx="11523600" cy="792000"/>
          </a:xfrm>
        </p:spPr>
        <p:txBody>
          <a:bodyPr lIns="0" tIns="0" rIns="0" bIns="0" anchor="b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r>
              <a:rPr lang="en-GB" noProof="0">
                <a:latin typeface="Arial" pitchFamily="34" charset="0"/>
                <a:cs typeface="Arial" pitchFamily="34" charset="0"/>
              </a:rPr>
              <a:t>Textplatzhalter dem Design entsprechend füllen:</a:t>
            </a:r>
            <a:br>
              <a:rPr lang="en-GB" noProof="0">
                <a:latin typeface="Arial" pitchFamily="34" charset="0"/>
                <a:cs typeface="Arial" pitchFamily="34" charset="0"/>
              </a:rPr>
            </a:br>
            <a:r>
              <a:rPr lang="en-GB" noProof="0">
                <a:latin typeface="Arial" pitchFamily="34" charset="0"/>
                <a:cs typeface="Arial" pitchFamily="34" charset="0"/>
              </a:rPr>
              <a:t>Institut für Kraftfahrzeuge bzw. Institute for Automotive Engineering</a:t>
            </a:r>
            <a:br>
              <a:rPr lang="en-GB" noProof="0">
                <a:latin typeface="Arial" pitchFamily="34" charset="0"/>
                <a:cs typeface="Arial" pitchFamily="34" charset="0"/>
              </a:rPr>
            </a:br>
            <a:r>
              <a:rPr lang="en-GB" noProof="0">
                <a:latin typeface="Arial" pitchFamily="34" charset="0"/>
                <a:cs typeface="Arial" pitchFamily="34" charset="0"/>
              </a:rPr>
              <a:t>Forschungsgesellschaft Kraftfahrwesen mbH Aachen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 marL="360000" indent="-36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itchFamily="2" charset="2"/>
              <a:buChar char="§"/>
              <a:defRPr lang="de-DE" sz="18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20000" indent="-36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itchFamily="2" charset="2"/>
              <a:buChar char="§"/>
              <a:defRPr lang="de-DE" sz="18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080000" indent="-36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itchFamily="2" charset="2"/>
              <a:buChar char="§"/>
              <a:defRPr lang="de-DE" sz="18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indent="-36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itchFamily="2" charset="2"/>
              <a:buChar char="§"/>
              <a:defRPr lang="de-DE" sz="18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36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Font typeface="Wingdings" pitchFamily="2" charset="2"/>
              <a:buChar char="§"/>
              <a:defRPr lang="de-DE" sz="1800" kern="120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Inhaltsplatzhalter"/>
          <p:cNvSpPr>
            <a:spLocks noGrp="1"/>
          </p:cNvSpPr>
          <p:nvPr>
            <p:ph idx="1"/>
          </p:nvPr>
        </p:nvSpPr>
        <p:spPr>
          <a:xfrm>
            <a:off x="334800" y="1447200"/>
            <a:ext cx="11523600" cy="51444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 anchor="b"/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InhaltsplatzhalterLinks"/>
          <p:cNvSpPr>
            <a:spLocks noGrp="1"/>
          </p:cNvSpPr>
          <p:nvPr>
            <p:ph sz="half" idx="1"/>
          </p:nvPr>
        </p:nvSpPr>
        <p:spPr>
          <a:xfrm>
            <a:off x="3348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4" name="InhaltsplatzhalterRechts"/>
          <p:cNvSpPr>
            <a:spLocks noGrp="1"/>
          </p:cNvSpPr>
          <p:nvPr>
            <p:ph sz="half" idx="2"/>
          </p:nvPr>
        </p:nvSpPr>
        <p:spPr>
          <a:xfrm>
            <a:off x="6336000" y="1447200"/>
            <a:ext cx="5518800" cy="515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3" Type="http://schemas.openxmlformats.org/officeDocument/2006/relationships/slideLayout" Target="../slideLayouts/slideLayout8.xml"/><Relationship Id="rId7" Type="http://schemas.openxmlformats.org/officeDocument/2006/relationships/vmlDrawing" Target="../drawings/vmlDrawing2.v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10.xml"/><Relationship Id="rId10" Type="http://schemas.openxmlformats.org/officeDocument/2006/relationships/oleObject" Target="../embeddings/oleObject2.bin"/><Relationship Id="rId4" Type="http://schemas.openxmlformats.org/officeDocument/2006/relationships/slideLayout" Target="../slideLayouts/slideLayout9.xml"/><Relationship Id="rId9" Type="http://schemas.openxmlformats.org/officeDocument/2006/relationships/tags" Target="../tags/tag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3" Type="http://schemas.openxmlformats.org/officeDocument/2006/relationships/slideLayout" Target="../slideLayouts/slideLayout13.xml"/><Relationship Id="rId7" Type="http://schemas.openxmlformats.org/officeDocument/2006/relationships/vmlDrawing" Target="../drawings/vmlDrawing3.v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15.xml"/><Relationship Id="rId10" Type="http://schemas.openxmlformats.org/officeDocument/2006/relationships/oleObject" Target="../embeddings/oleObject3.bin"/><Relationship Id="rId4" Type="http://schemas.openxmlformats.org/officeDocument/2006/relationships/slideLayout" Target="../slideLayouts/slideLayout14.xml"/><Relationship Id="rId9" Type="http://schemas.openxmlformats.org/officeDocument/2006/relationships/tags" Target="../tags/tag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slideLayout" Target="../slideLayouts/slideLayout18.xml"/><Relationship Id="rId7" Type="http://schemas.openxmlformats.org/officeDocument/2006/relationships/vmlDrawing" Target="../drawings/vmlDrawing4.v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20.xml"/><Relationship Id="rId10" Type="http://schemas.openxmlformats.org/officeDocument/2006/relationships/oleObject" Target="../embeddings/oleObject4.bin"/><Relationship Id="rId4" Type="http://schemas.openxmlformats.org/officeDocument/2006/relationships/slideLayout" Target="../slideLayouts/slideLayout19.xml"/><Relationship Id="rId9" Type="http://schemas.openxmlformats.org/officeDocument/2006/relationships/tags" Target="../tags/tag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608086874"/>
              </p:ext>
            </p:extLst>
          </p:nvPr>
        </p:nvGraphicFramePr>
        <p:xfrm>
          <a:off x="2117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5" name="think-cell Folie" r:id="rId10" imgW="360" imgH="360" progId="TCLayout.ActiveDocument.1">
                  <p:embed/>
                </p:oleObj>
              </mc:Choice>
              <mc:Fallback>
                <p:oleObj name="think-cell Folie" r:id="rId10" imgW="360" imgH="360" progId="TCLayout.ActiveDocument.1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7" y="1589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hteck 4" hidden="1"/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de-DE" sz="2200" b="1" i="0" baseline="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4" name="Logo"/>
          <p:cNvPicPr>
            <a:picLocks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800" y="129600"/>
            <a:ext cx="2613600" cy="781200"/>
          </a:xfrm>
          <a:prstGeom prst="rect">
            <a:avLst/>
          </a:prstGeom>
        </p:spPr>
      </p:pic>
      <p:sp>
        <p:nvSpPr>
          <p:cNvPr id="2" name="Master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MasterTextplatzhalter"/>
          <p:cNvSpPr>
            <a:spLocks noGrp="1"/>
          </p:cNvSpPr>
          <p:nvPr>
            <p:ph type="body" idx="1"/>
          </p:nvPr>
        </p:nvSpPr>
        <p:spPr>
          <a:xfrm>
            <a:off x="334800" y="1447200"/>
            <a:ext cx="11523600" cy="514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3" name="FusszeileUntenRechts"/>
          <p:cNvSpPr txBox="1"/>
          <p:nvPr/>
        </p:nvSpPr>
        <p:spPr>
          <a:xfrm>
            <a:off x="9457567" y="6597650"/>
            <a:ext cx="2400000" cy="2592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©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i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ka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2019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·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All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rights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reserved</a:t>
            </a:r>
          </a:p>
        </p:txBody>
      </p:sp>
      <p:sp>
        <p:nvSpPr>
          <p:cNvPr id="14" name="FusszeileDatum"/>
          <p:cNvSpPr txBox="1"/>
          <p:nvPr/>
        </p:nvSpPr>
        <p:spPr>
          <a:xfrm>
            <a:off x="6096000" y="6597650"/>
            <a:ext cx="1152128" cy="260350"/>
          </a:xfrm>
          <a:prstGeom prst="rect">
            <a:avLst/>
          </a:prstGeom>
          <a:noFill/>
        </p:spPr>
        <p:txBody>
          <a:bodyPr wrap="square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01.01.2019</a:t>
            </a:r>
          </a:p>
        </p:txBody>
      </p:sp>
      <p:sp>
        <p:nvSpPr>
          <p:cNvPr id="15" name="FusszeileFolienNummer"/>
          <p:cNvSpPr txBox="1"/>
          <p:nvPr/>
        </p:nvSpPr>
        <p:spPr>
          <a:xfrm>
            <a:off x="4416000" y="6597650"/>
            <a:ext cx="1680000" cy="260350"/>
          </a:xfrm>
          <a:prstGeom prst="rect">
            <a:avLst/>
          </a:prstGeom>
          <a:noFill/>
        </p:spPr>
        <p:txBody>
          <a:bodyPr wrap="square" lIns="0" tIns="0" rIns="90000" bIns="0" rtlCol="0" anchor="ctr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err="1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Folie</a:t>
            </a: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 Nr. </a:t>
            </a:r>
            <a:fld id="{AD55335C-F627-4D95-98CA-738788D5686D}" type="slidenum">
              <a:rPr lang="de-DE" sz="900" smtClean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sszeileUntenLinks"/>
          <p:cNvSpPr txBox="1"/>
          <p:nvPr/>
        </p:nvSpPr>
        <p:spPr>
          <a:xfrm>
            <a:off x="334433" y="6597650"/>
            <a:ext cx="2160000" cy="2603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#19xxxx · 19xxxxxx.pptx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5" r:id="rId5"/>
  </p:sldLayoutIdLst>
  <p:hf sldNum="0" hdr="0" ftr="0"/>
  <p:txStyles>
    <p:titleStyle>
      <a:lvl1pPr algn="l" defTabSz="914400" rtl="0" eaLnBrk="1" latinLnBrk="0" hangingPunct="1">
        <a:lnSpc>
          <a:spcPts val="25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6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2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8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38275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0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354006849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09" name="think-cell Folie" r:id="rId10" imgW="384" imgH="384" progId="TCLayout.ActiveDocument.1">
                  <p:embed/>
                </p:oleObj>
              </mc:Choice>
              <mc:Fallback>
                <p:oleObj name="think-cell Folie" r:id="rId1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GB" sz="2200" b="1" i="0" baseline="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Master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MasterTextplatzhalter"/>
          <p:cNvSpPr>
            <a:spLocks noGrp="1"/>
          </p:cNvSpPr>
          <p:nvPr>
            <p:ph type="body" idx="1"/>
          </p:nvPr>
        </p:nvSpPr>
        <p:spPr>
          <a:xfrm>
            <a:off x="334800" y="1447200"/>
            <a:ext cx="11523600" cy="51444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 err="1"/>
              <a:t>Textmasterformate</a:t>
            </a:r>
            <a:r>
              <a:rPr lang="en-GB" noProof="0" dirty="0"/>
              <a:t> </a:t>
            </a:r>
            <a:r>
              <a:rPr lang="en-GB" noProof="0" dirty="0" err="1"/>
              <a:t>durch</a:t>
            </a:r>
            <a:r>
              <a:rPr lang="en-GB" noProof="0" dirty="0"/>
              <a:t> </a:t>
            </a:r>
            <a:r>
              <a:rPr lang="en-GB" noProof="0" dirty="0" err="1"/>
              <a:t>Klicken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13" name="FusszeileUntenRechts"/>
          <p:cNvSpPr txBox="1"/>
          <p:nvPr/>
        </p:nvSpPr>
        <p:spPr>
          <a:xfrm>
            <a:off x="9457567" y="6597650"/>
            <a:ext cx="2400000" cy="2592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©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i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ka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2019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·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All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rights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reserved</a:t>
            </a:r>
          </a:p>
        </p:txBody>
      </p:sp>
      <p:sp>
        <p:nvSpPr>
          <p:cNvPr id="14" name="FusszeileDatum"/>
          <p:cNvSpPr txBox="1"/>
          <p:nvPr/>
        </p:nvSpPr>
        <p:spPr>
          <a:xfrm>
            <a:off x="6096000" y="6597650"/>
            <a:ext cx="1152128" cy="260350"/>
          </a:xfrm>
          <a:prstGeom prst="rect">
            <a:avLst/>
          </a:prstGeom>
          <a:noFill/>
        </p:spPr>
        <p:txBody>
          <a:bodyPr wrap="square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2019/01/01</a:t>
            </a:r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FusszeileFolienNummer"/>
          <p:cNvSpPr txBox="1"/>
          <p:nvPr/>
        </p:nvSpPr>
        <p:spPr>
          <a:xfrm>
            <a:off x="4416000" y="6597650"/>
            <a:ext cx="1680000" cy="260350"/>
          </a:xfrm>
          <a:prstGeom prst="rect">
            <a:avLst/>
          </a:prstGeom>
          <a:noFill/>
        </p:spPr>
        <p:txBody>
          <a:bodyPr wrap="square" lIns="0" tIns="0" rIns="90000" bIns="0" rtlCol="0" anchor="ctr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Slide No. </a:t>
            </a:r>
            <a:fld id="{AD55335C-F627-4D95-98CA-738788D5686D}" type="slidenum">
              <a:rPr lang="de-DE" sz="900" smtClean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FusszeileUntenLinks"/>
          <p:cNvSpPr txBox="1"/>
          <p:nvPr/>
        </p:nvSpPr>
        <p:spPr>
          <a:xfrm>
            <a:off x="334433" y="6597650"/>
            <a:ext cx="2160000" cy="2603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#19xxxx · 19xxxxxx.pptx</a:t>
            </a:r>
          </a:p>
        </p:txBody>
      </p:sp>
      <p:pic>
        <p:nvPicPr>
          <p:cNvPr id="9" name="Logo"/>
          <p:cNvPicPr>
            <a:picLocks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800" y="129600"/>
            <a:ext cx="2613600" cy="781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hf sldNum="0" hdr="0" ftr="0"/>
  <p:txStyles>
    <p:titleStyle>
      <a:lvl1pPr algn="l" defTabSz="914400" rtl="0" eaLnBrk="1" latinLnBrk="0" hangingPunct="1">
        <a:lnSpc>
          <a:spcPts val="25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6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2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8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38275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0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39659996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3" name="think-cell Folie" r:id="rId10" imgW="384" imgH="384" progId="TCLayout.ActiveDocument.1">
                  <p:embed/>
                </p:oleObj>
              </mc:Choice>
              <mc:Fallback>
                <p:oleObj name="think-cell Folie" r:id="rId1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de-DE" sz="2200" b="1" i="0" baseline="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Master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MasterTextplatzhalter"/>
          <p:cNvSpPr>
            <a:spLocks noGrp="1"/>
          </p:cNvSpPr>
          <p:nvPr>
            <p:ph type="body" idx="1"/>
          </p:nvPr>
        </p:nvSpPr>
        <p:spPr>
          <a:xfrm>
            <a:off x="334800" y="1447200"/>
            <a:ext cx="11523600" cy="51444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grpSp>
        <p:nvGrpSpPr>
          <p:cNvPr id="13" name="Logo"/>
          <p:cNvGrpSpPr>
            <a:grpSpLocks/>
          </p:cNvGrpSpPr>
          <p:nvPr/>
        </p:nvGrpSpPr>
        <p:grpSpPr bwMode="auto">
          <a:xfrm>
            <a:off x="9986400" y="190800"/>
            <a:ext cx="1872000" cy="705600"/>
            <a:chOff x="4693" y="85"/>
            <a:chExt cx="956" cy="361"/>
          </a:xfrm>
        </p:grpSpPr>
        <p:sp>
          <p:nvSpPr>
            <p:cNvPr id="14" name="Freeform 142"/>
            <p:cNvSpPr>
              <a:spLocks/>
            </p:cNvSpPr>
            <p:nvPr/>
          </p:nvSpPr>
          <p:spPr bwMode="auto">
            <a:xfrm>
              <a:off x="5056" y="231"/>
              <a:ext cx="392" cy="215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226" y="52"/>
                </a:cxn>
                <a:cxn ang="0">
                  <a:pos x="0" y="148"/>
                </a:cxn>
                <a:cxn ang="0">
                  <a:pos x="68" y="148"/>
                </a:cxn>
                <a:cxn ang="0">
                  <a:pos x="264" y="57"/>
                </a:cxn>
                <a:cxn ang="0">
                  <a:pos x="139" y="0"/>
                </a:cxn>
                <a:cxn ang="0">
                  <a:pos x="125" y="0"/>
                </a:cxn>
              </a:cxnLst>
              <a:rect l="0" t="0" r="r" b="b"/>
              <a:pathLst>
                <a:path w="264" h="148">
                  <a:moveTo>
                    <a:pt x="125" y="0"/>
                  </a:moveTo>
                  <a:cubicBezTo>
                    <a:pt x="125" y="0"/>
                    <a:pt x="226" y="39"/>
                    <a:pt x="226" y="52"/>
                  </a:cubicBezTo>
                  <a:cubicBezTo>
                    <a:pt x="226" y="84"/>
                    <a:pt x="0" y="148"/>
                    <a:pt x="0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68" y="148"/>
                    <a:pt x="264" y="94"/>
                    <a:pt x="264" y="57"/>
                  </a:cubicBezTo>
                  <a:cubicBezTo>
                    <a:pt x="264" y="32"/>
                    <a:pt x="139" y="0"/>
                    <a:pt x="139" y="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5" name="Freeform 143"/>
            <p:cNvSpPr>
              <a:spLocks/>
            </p:cNvSpPr>
            <p:nvPr/>
          </p:nvSpPr>
          <p:spPr bwMode="auto">
            <a:xfrm>
              <a:off x="5347" y="229"/>
              <a:ext cx="302" cy="21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8" y="63"/>
                </a:cxn>
                <a:cxn ang="0">
                  <a:pos x="63" y="149"/>
                </a:cxn>
                <a:cxn ang="0">
                  <a:pos x="114" y="149"/>
                </a:cxn>
                <a:cxn ang="0">
                  <a:pos x="203" y="62"/>
                </a:cxn>
                <a:cxn ang="0">
                  <a:pos x="17" y="1"/>
                </a:cxn>
                <a:cxn ang="0">
                  <a:pos x="0" y="0"/>
                </a:cxn>
              </a:cxnLst>
              <a:rect l="0" t="0" r="r" b="b"/>
              <a:pathLst>
                <a:path w="203" h="149">
                  <a:moveTo>
                    <a:pt x="0" y="0"/>
                  </a:moveTo>
                  <a:cubicBezTo>
                    <a:pt x="0" y="0"/>
                    <a:pt x="171" y="33"/>
                    <a:pt x="168" y="63"/>
                  </a:cubicBezTo>
                  <a:cubicBezTo>
                    <a:pt x="164" y="103"/>
                    <a:pt x="63" y="149"/>
                    <a:pt x="63" y="149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4" y="149"/>
                    <a:pt x="203" y="103"/>
                    <a:pt x="203" y="62"/>
                  </a:cubicBezTo>
                  <a:cubicBezTo>
                    <a:pt x="203" y="24"/>
                    <a:pt x="17" y="1"/>
                    <a:pt x="17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6" name="Freeform 144"/>
            <p:cNvSpPr>
              <a:spLocks/>
            </p:cNvSpPr>
            <p:nvPr/>
          </p:nvSpPr>
          <p:spPr bwMode="auto">
            <a:xfrm>
              <a:off x="4693" y="85"/>
              <a:ext cx="144" cy="264"/>
            </a:xfrm>
            <a:custGeom>
              <a:avLst/>
              <a:gdLst/>
              <a:ahLst/>
              <a:cxnLst>
                <a:cxn ang="0">
                  <a:pos x="71" y="27"/>
                </a:cxn>
                <a:cxn ang="0">
                  <a:pos x="57" y="43"/>
                </a:cxn>
                <a:cxn ang="0">
                  <a:pos x="57" y="50"/>
                </a:cxn>
                <a:cxn ang="0">
                  <a:pos x="87" y="50"/>
                </a:cxn>
                <a:cxn ang="0">
                  <a:pos x="84" y="73"/>
                </a:cxn>
                <a:cxn ang="0">
                  <a:pos x="57" y="73"/>
                </a:cxn>
                <a:cxn ang="0">
                  <a:pos x="57" y="181"/>
                </a:cxn>
                <a:cxn ang="0">
                  <a:pos x="23" y="181"/>
                </a:cxn>
                <a:cxn ang="0">
                  <a:pos x="23" y="73"/>
                </a:cxn>
                <a:cxn ang="0">
                  <a:pos x="0" y="73"/>
                </a:cxn>
                <a:cxn ang="0">
                  <a:pos x="0" y="50"/>
                </a:cxn>
                <a:cxn ang="0">
                  <a:pos x="23" y="50"/>
                </a:cxn>
                <a:cxn ang="0">
                  <a:pos x="23" y="41"/>
                </a:cxn>
                <a:cxn ang="0">
                  <a:pos x="65" y="0"/>
                </a:cxn>
                <a:cxn ang="0">
                  <a:pos x="97" y="6"/>
                </a:cxn>
                <a:cxn ang="0">
                  <a:pos x="97" y="31"/>
                </a:cxn>
                <a:cxn ang="0">
                  <a:pos x="71" y="27"/>
                </a:cxn>
              </a:cxnLst>
              <a:rect l="0" t="0" r="r" b="b"/>
              <a:pathLst>
                <a:path w="97" h="181">
                  <a:moveTo>
                    <a:pt x="71" y="27"/>
                  </a:moveTo>
                  <a:cubicBezTo>
                    <a:pt x="61" y="27"/>
                    <a:pt x="57" y="32"/>
                    <a:pt x="57" y="43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7" y="181"/>
                    <a:pt x="57" y="181"/>
                    <a:pt x="57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9"/>
                    <a:pt x="43" y="0"/>
                    <a:pt x="65" y="0"/>
                  </a:cubicBezTo>
                  <a:cubicBezTo>
                    <a:pt x="84" y="0"/>
                    <a:pt x="97" y="6"/>
                    <a:pt x="97" y="6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1"/>
                    <a:pt x="81" y="27"/>
                    <a:pt x="71" y="27"/>
                  </a:cubicBezTo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7" name="Freeform 145"/>
            <p:cNvSpPr>
              <a:spLocks noEditPoints="1"/>
            </p:cNvSpPr>
            <p:nvPr/>
          </p:nvSpPr>
          <p:spPr bwMode="auto">
            <a:xfrm>
              <a:off x="4859" y="88"/>
              <a:ext cx="167" cy="26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7" y="0"/>
                </a:cxn>
                <a:cxn ang="0">
                  <a:pos x="87" y="448"/>
                </a:cxn>
                <a:cxn ang="0">
                  <a:pos x="0" y="448"/>
                </a:cxn>
                <a:cxn ang="0">
                  <a:pos x="0" y="0"/>
                </a:cxn>
                <a:cxn ang="0">
                  <a:pos x="182" y="453"/>
                </a:cxn>
                <a:cxn ang="0">
                  <a:pos x="92" y="263"/>
                </a:cxn>
                <a:cxn ang="0">
                  <a:pos x="167" y="120"/>
                </a:cxn>
                <a:cxn ang="0">
                  <a:pos x="267" y="120"/>
                </a:cxn>
                <a:cxn ang="0">
                  <a:pos x="180" y="258"/>
                </a:cxn>
                <a:cxn ang="0">
                  <a:pos x="280" y="448"/>
                </a:cxn>
                <a:cxn ang="0">
                  <a:pos x="182" y="453"/>
                </a:cxn>
              </a:cxnLst>
              <a:rect l="0" t="0" r="r" b="b"/>
              <a:pathLst>
                <a:path w="280" h="453">
                  <a:moveTo>
                    <a:pt x="0" y="0"/>
                  </a:moveTo>
                  <a:lnTo>
                    <a:pt x="87" y="0"/>
                  </a:lnTo>
                  <a:lnTo>
                    <a:pt x="87" y="448"/>
                  </a:lnTo>
                  <a:lnTo>
                    <a:pt x="0" y="448"/>
                  </a:lnTo>
                  <a:lnTo>
                    <a:pt x="0" y="0"/>
                  </a:lnTo>
                  <a:close/>
                  <a:moveTo>
                    <a:pt x="182" y="453"/>
                  </a:moveTo>
                  <a:lnTo>
                    <a:pt x="92" y="263"/>
                  </a:lnTo>
                  <a:lnTo>
                    <a:pt x="167" y="120"/>
                  </a:lnTo>
                  <a:lnTo>
                    <a:pt x="267" y="120"/>
                  </a:lnTo>
                  <a:lnTo>
                    <a:pt x="180" y="258"/>
                  </a:lnTo>
                  <a:lnTo>
                    <a:pt x="280" y="448"/>
                  </a:lnTo>
                  <a:lnTo>
                    <a:pt x="182" y="453"/>
                  </a:lnTo>
                  <a:close/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8" name="Freeform 146"/>
            <p:cNvSpPr>
              <a:spLocks noEditPoints="1"/>
            </p:cNvSpPr>
            <p:nvPr/>
          </p:nvSpPr>
          <p:spPr bwMode="auto">
            <a:xfrm>
              <a:off x="5040" y="154"/>
              <a:ext cx="158" cy="198"/>
            </a:xfrm>
            <a:custGeom>
              <a:avLst/>
              <a:gdLst/>
              <a:ahLst/>
              <a:cxnLst>
                <a:cxn ang="0">
                  <a:pos x="76" y="134"/>
                </a:cxn>
                <a:cxn ang="0">
                  <a:pos x="72" y="122"/>
                </a:cxn>
                <a:cxn ang="0">
                  <a:pos x="37" y="136"/>
                </a:cxn>
                <a:cxn ang="0">
                  <a:pos x="0" y="94"/>
                </a:cxn>
                <a:cxn ang="0">
                  <a:pos x="49" y="52"/>
                </a:cxn>
                <a:cxn ang="0">
                  <a:pos x="71" y="52"/>
                </a:cxn>
                <a:cxn ang="0">
                  <a:pos x="71" y="42"/>
                </a:cxn>
                <a:cxn ang="0">
                  <a:pos x="53" y="28"/>
                </a:cxn>
                <a:cxn ang="0">
                  <a:pos x="11" y="36"/>
                </a:cxn>
                <a:cxn ang="0">
                  <a:pos x="11" y="8"/>
                </a:cxn>
                <a:cxn ang="0">
                  <a:pos x="59" y="0"/>
                </a:cxn>
                <a:cxn ang="0">
                  <a:pos x="106" y="43"/>
                </a:cxn>
                <a:cxn ang="0">
                  <a:pos x="106" y="134"/>
                </a:cxn>
                <a:cxn ang="0">
                  <a:pos x="76" y="134"/>
                </a:cxn>
                <a:cxn ang="0">
                  <a:pos x="71" y="71"/>
                </a:cxn>
                <a:cxn ang="0">
                  <a:pos x="62" y="71"/>
                </a:cxn>
                <a:cxn ang="0">
                  <a:pos x="34" y="93"/>
                </a:cxn>
                <a:cxn ang="0">
                  <a:pos x="49" y="111"/>
                </a:cxn>
                <a:cxn ang="0">
                  <a:pos x="71" y="104"/>
                </a:cxn>
                <a:cxn ang="0">
                  <a:pos x="71" y="71"/>
                </a:cxn>
              </a:cxnLst>
              <a:rect l="0" t="0" r="r" b="b"/>
              <a:pathLst>
                <a:path w="106" h="136">
                  <a:moveTo>
                    <a:pt x="76" y="134"/>
                  </a:moveTo>
                  <a:cubicBezTo>
                    <a:pt x="72" y="122"/>
                    <a:pt x="72" y="122"/>
                    <a:pt x="72" y="122"/>
                  </a:cubicBezTo>
                  <a:cubicBezTo>
                    <a:pt x="72" y="122"/>
                    <a:pt x="59" y="136"/>
                    <a:pt x="37" y="136"/>
                  </a:cubicBezTo>
                  <a:cubicBezTo>
                    <a:pt x="21" y="136"/>
                    <a:pt x="0" y="130"/>
                    <a:pt x="0" y="94"/>
                  </a:cubicBezTo>
                  <a:cubicBezTo>
                    <a:pt x="0" y="58"/>
                    <a:pt x="29" y="52"/>
                    <a:pt x="49" y="52"/>
                  </a:cubicBezTo>
                  <a:cubicBezTo>
                    <a:pt x="71" y="52"/>
                    <a:pt x="71" y="52"/>
                    <a:pt x="71" y="5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30"/>
                    <a:pt x="65" y="28"/>
                    <a:pt x="53" y="28"/>
                  </a:cubicBezTo>
                  <a:cubicBezTo>
                    <a:pt x="34" y="28"/>
                    <a:pt x="11" y="36"/>
                    <a:pt x="11" y="3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34" y="0"/>
                    <a:pt x="59" y="0"/>
                  </a:cubicBezTo>
                  <a:cubicBezTo>
                    <a:pt x="85" y="0"/>
                    <a:pt x="106" y="7"/>
                    <a:pt x="106" y="43"/>
                  </a:cubicBezTo>
                  <a:cubicBezTo>
                    <a:pt x="106" y="134"/>
                    <a:pt x="106" y="134"/>
                    <a:pt x="106" y="134"/>
                  </a:cubicBezTo>
                  <a:lnTo>
                    <a:pt x="76" y="134"/>
                  </a:lnTo>
                  <a:close/>
                  <a:moveTo>
                    <a:pt x="71" y="71"/>
                  </a:moveTo>
                  <a:cubicBezTo>
                    <a:pt x="62" y="71"/>
                    <a:pt x="62" y="71"/>
                    <a:pt x="62" y="71"/>
                  </a:cubicBezTo>
                  <a:cubicBezTo>
                    <a:pt x="42" y="72"/>
                    <a:pt x="34" y="76"/>
                    <a:pt x="34" y="93"/>
                  </a:cubicBezTo>
                  <a:cubicBezTo>
                    <a:pt x="34" y="107"/>
                    <a:pt x="40" y="111"/>
                    <a:pt x="49" y="111"/>
                  </a:cubicBezTo>
                  <a:cubicBezTo>
                    <a:pt x="62" y="111"/>
                    <a:pt x="71" y="104"/>
                    <a:pt x="71" y="104"/>
                  </a:cubicBezTo>
                  <a:lnTo>
                    <a:pt x="71" y="71"/>
                  </a:lnTo>
                  <a:close/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</p:grpSp>
      <p:sp>
        <p:nvSpPr>
          <p:cNvPr id="19" name="FusszeileUntenRechts"/>
          <p:cNvSpPr txBox="1"/>
          <p:nvPr/>
        </p:nvSpPr>
        <p:spPr>
          <a:xfrm>
            <a:off x="9457567" y="6597650"/>
            <a:ext cx="2400000" cy="2592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©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fka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2019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·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All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rights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reserved</a:t>
            </a:r>
          </a:p>
        </p:txBody>
      </p:sp>
      <p:sp>
        <p:nvSpPr>
          <p:cNvPr id="20" name="FusszeileDatum"/>
          <p:cNvSpPr txBox="1"/>
          <p:nvPr/>
        </p:nvSpPr>
        <p:spPr>
          <a:xfrm>
            <a:off x="6096000" y="6597650"/>
            <a:ext cx="1152128" cy="260350"/>
          </a:xfrm>
          <a:prstGeom prst="rect">
            <a:avLst/>
          </a:prstGeom>
          <a:noFill/>
        </p:spPr>
        <p:txBody>
          <a:bodyPr wrap="square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01.01.2019</a:t>
            </a:r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FusszeileFolienNummer"/>
          <p:cNvSpPr txBox="1"/>
          <p:nvPr/>
        </p:nvSpPr>
        <p:spPr>
          <a:xfrm>
            <a:off x="4416000" y="6597650"/>
            <a:ext cx="1680000" cy="260350"/>
          </a:xfrm>
          <a:prstGeom prst="rect">
            <a:avLst/>
          </a:prstGeom>
          <a:noFill/>
        </p:spPr>
        <p:txBody>
          <a:bodyPr wrap="square" lIns="0" tIns="0" rIns="90000" bIns="0" rtlCol="0" anchor="ctr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err="1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Folie</a:t>
            </a:r>
            <a:r>
              <a:rPr lang="en-US" sz="900" baseline="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 Nr</a:t>
            </a: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. </a:t>
            </a:r>
            <a:fld id="{AD55335C-F627-4D95-98CA-738788D5686D}" type="slidenum">
              <a:rPr lang="de-DE" sz="900" smtClean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FusszeileUntenLinks"/>
          <p:cNvSpPr txBox="1"/>
          <p:nvPr/>
        </p:nvSpPr>
        <p:spPr>
          <a:xfrm>
            <a:off x="334433" y="6597650"/>
            <a:ext cx="2160000" cy="2603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#19xxxx · 19xxxxxx.pptx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hf sldNum="0" hdr="0" ftr="0"/>
  <p:txStyles>
    <p:titleStyle>
      <a:lvl1pPr algn="l" defTabSz="914400" rtl="0" eaLnBrk="1" latinLnBrk="0" hangingPunct="1">
        <a:lnSpc>
          <a:spcPts val="25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6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2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8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38275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0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5197914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7" name="think-cell Folie" r:id="rId10" imgW="384" imgH="384" progId="TCLayout.ActiveDocument.1">
                  <p:embed/>
                </p:oleObj>
              </mc:Choice>
              <mc:Fallback>
                <p:oleObj name="think-cell Folie" r:id="rId10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GB" sz="2200" b="1" i="0" baseline="0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MasterTitel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 noProof="0"/>
              <a:t>Titelmasterformat durch Klicken bearbeiten</a:t>
            </a:r>
          </a:p>
        </p:txBody>
      </p:sp>
      <p:sp>
        <p:nvSpPr>
          <p:cNvPr id="3" name="MasterTextplatzhalter"/>
          <p:cNvSpPr>
            <a:spLocks noGrp="1"/>
          </p:cNvSpPr>
          <p:nvPr>
            <p:ph type="body" idx="1"/>
          </p:nvPr>
        </p:nvSpPr>
        <p:spPr>
          <a:xfrm>
            <a:off x="334800" y="1447200"/>
            <a:ext cx="11523600" cy="51444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/>
              <a:t>Textmasterformate durch Klicken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</a:p>
        </p:txBody>
      </p:sp>
      <p:sp>
        <p:nvSpPr>
          <p:cNvPr id="10" name="FusszeileUntenRechts"/>
          <p:cNvSpPr txBox="1"/>
          <p:nvPr/>
        </p:nvSpPr>
        <p:spPr>
          <a:xfrm>
            <a:off x="9457567" y="6597650"/>
            <a:ext cx="2400000" cy="2592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©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fka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2019 ·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All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rights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en-US" sz="900" kern="1200" noProof="0" dirty="0">
                <a:solidFill>
                  <a:schemeClr val="bg2"/>
                </a:solidFill>
                <a:latin typeface="Arial" pitchFamily="34" charset="0"/>
                <a:ea typeface="+mn-ea"/>
                <a:cs typeface="Arial" pitchFamily="34" charset="0"/>
              </a:rPr>
              <a:t>reserved</a:t>
            </a:r>
          </a:p>
        </p:txBody>
      </p:sp>
      <p:sp>
        <p:nvSpPr>
          <p:cNvPr id="11" name="FusszeileDatum"/>
          <p:cNvSpPr txBox="1"/>
          <p:nvPr/>
        </p:nvSpPr>
        <p:spPr>
          <a:xfrm>
            <a:off x="6096000" y="6597650"/>
            <a:ext cx="1152128" cy="260350"/>
          </a:xfrm>
          <a:prstGeom prst="rect">
            <a:avLst/>
          </a:prstGeom>
          <a:noFill/>
        </p:spPr>
        <p:txBody>
          <a:bodyPr wrap="square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2019/01/01</a:t>
            </a:r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FusszeileFolienNummer"/>
          <p:cNvSpPr txBox="1"/>
          <p:nvPr/>
        </p:nvSpPr>
        <p:spPr>
          <a:xfrm>
            <a:off x="4416000" y="6597650"/>
            <a:ext cx="1680000" cy="260350"/>
          </a:xfrm>
          <a:prstGeom prst="rect">
            <a:avLst/>
          </a:prstGeom>
          <a:noFill/>
        </p:spPr>
        <p:txBody>
          <a:bodyPr wrap="square" lIns="0" tIns="0" rIns="90000" bIns="0" rtlCol="0" anchor="ctr" anchorCtr="0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Slide No. </a:t>
            </a:r>
            <a:fld id="{AD55335C-F627-4D95-98CA-738788D5686D}" type="slidenum">
              <a:rPr lang="de-DE" sz="900" smtClean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en-US" sz="900" dirty="0">
              <a:solidFill>
                <a:schemeClr val="bg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FusszeileUntenLinks"/>
          <p:cNvSpPr txBox="1"/>
          <p:nvPr/>
        </p:nvSpPr>
        <p:spPr>
          <a:xfrm>
            <a:off x="334433" y="6597650"/>
            <a:ext cx="2160000" cy="2603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2"/>
                </a:solidFill>
                <a:latin typeface="Arial" pitchFamily="34" charset="0"/>
                <a:cs typeface="Arial" pitchFamily="34" charset="0"/>
              </a:rPr>
              <a:t>#19xxxx · 19xxxxxx.pptx</a:t>
            </a:r>
          </a:p>
        </p:txBody>
      </p:sp>
      <p:grpSp>
        <p:nvGrpSpPr>
          <p:cNvPr id="19" name="Logo"/>
          <p:cNvGrpSpPr>
            <a:grpSpLocks/>
          </p:cNvGrpSpPr>
          <p:nvPr/>
        </p:nvGrpSpPr>
        <p:grpSpPr bwMode="auto">
          <a:xfrm>
            <a:off x="9986400" y="190800"/>
            <a:ext cx="1872000" cy="705600"/>
            <a:chOff x="4693" y="85"/>
            <a:chExt cx="956" cy="361"/>
          </a:xfrm>
        </p:grpSpPr>
        <p:sp>
          <p:nvSpPr>
            <p:cNvPr id="20" name="Freeform 142"/>
            <p:cNvSpPr>
              <a:spLocks/>
            </p:cNvSpPr>
            <p:nvPr/>
          </p:nvSpPr>
          <p:spPr bwMode="auto">
            <a:xfrm>
              <a:off x="5056" y="231"/>
              <a:ext cx="392" cy="215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226" y="52"/>
                </a:cxn>
                <a:cxn ang="0">
                  <a:pos x="0" y="148"/>
                </a:cxn>
                <a:cxn ang="0">
                  <a:pos x="68" y="148"/>
                </a:cxn>
                <a:cxn ang="0">
                  <a:pos x="264" y="57"/>
                </a:cxn>
                <a:cxn ang="0">
                  <a:pos x="139" y="0"/>
                </a:cxn>
                <a:cxn ang="0">
                  <a:pos x="125" y="0"/>
                </a:cxn>
              </a:cxnLst>
              <a:rect l="0" t="0" r="r" b="b"/>
              <a:pathLst>
                <a:path w="264" h="148">
                  <a:moveTo>
                    <a:pt x="125" y="0"/>
                  </a:moveTo>
                  <a:cubicBezTo>
                    <a:pt x="125" y="0"/>
                    <a:pt x="226" y="39"/>
                    <a:pt x="226" y="52"/>
                  </a:cubicBezTo>
                  <a:cubicBezTo>
                    <a:pt x="226" y="84"/>
                    <a:pt x="0" y="148"/>
                    <a:pt x="0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68" y="148"/>
                    <a:pt x="264" y="94"/>
                    <a:pt x="264" y="57"/>
                  </a:cubicBezTo>
                  <a:cubicBezTo>
                    <a:pt x="264" y="32"/>
                    <a:pt x="139" y="0"/>
                    <a:pt x="139" y="0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21" name="Freeform 143"/>
            <p:cNvSpPr>
              <a:spLocks/>
            </p:cNvSpPr>
            <p:nvPr/>
          </p:nvSpPr>
          <p:spPr bwMode="auto">
            <a:xfrm>
              <a:off x="5347" y="229"/>
              <a:ext cx="302" cy="21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8" y="63"/>
                </a:cxn>
                <a:cxn ang="0">
                  <a:pos x="63" y="149"/>
                </a:cxn>
                <a:cxn ang="0">
                  <a:pos x="114" y="149"/>
                </a:cxn>
                <a:cxn ang="0">
                  <a:pos x="203" y="62"/>
                </a:cxn>
                <a:cxn ang="0">
                  <a:pos x="17" y="1"/>
                </a:cxn>
                <a:cxn ang="0">
                  <a:pos x="0" y="0"/>
                </a:cxn>
              </a:cxnLst>
              <a:rect l="0" t="0" r="r" b="b"/>
              <a:pathLst>
                <a:path w="203" h="149">
                  <a:moveTo>
                    <a:pt x="0" y="0"/>
                  </a:moveTo>
                  <a:cubicBezTo>
                    <a:pt x="0" y="0"/>
                    <a:pt x="171" y="33"/>
                    <a:pt x="168" y="63"/>
                  </a:cubicBezTo>
                  <a:cubicBezTo>
                    <a:pt x="164" y="103"/>
                    <a:pt x="63" y="149"/>
                    <a:pt x="63" y="149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4" y="149"/>
                    <a:pt x="203" y="103"/>
                    <a:pt x="203" y="62"/>
                  </a:cubicBezTo>
                  <a:cubicBezTo>
                    <a:pt x="203" y="24"/>
                    <a:pt x="17" y="1"/>
                    <a:pt x="17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22" name="Freeform 144"/>
            <p:cNvSpPr>
              <a:spLocks/>
            </p:cNvSpPr>
            <p:nvPr/>
          </p:nvSpPr>
          <p:spPr bwMode="auto">
            <a:xfrm>
              <a:off x="4693" y="85"/>
              <a:ext cx="144" cy="264"/>
            </a:xfrm>
            <a:custGeom>
              <a:avLst/>
              <a:gdLst/>
              <a:ahLst/>
              <a:cxnLst>
                <a:cxn ang="0">
                  <a:pos x="71" y="27"/>
                </a:cxn>
                <a:cxn ang="0">
                  <a:pos x="57" y="43"/>
                </a:cxn>
                <a:cxn ang="0">
                  <a:pos x="57" y="50"/>
                </a:cxn>
                <a:cxn ang="0">
                  <a:pos x="87" y="50"/>
                </a:cxn>
                <a:cxn ang="0">
                  <a:pos x="84" y="73"/>
                </a:cxn>
                <a:cxn ang="0">
                  <a:pos x="57" y="73"/>
                </a:cxn>
                <a:cxn ang="0">
                  <a:pos x="57" y="181"/>
                </a:cxn>
                <a:cxn ang="0">
                  <a:pos x="23" y="181"/>
                </a:cxn>
                <a:cxn ang="0">
                  <a:pos x="23" y="73"/>
                </a:cxn>
                <a:cxn ang="0">
                  <a:pos x="0" y="73"/>
                </a:cxn>
                <a:cxn ang="0">
                  <a:pos x="0" y="50"/>
                </a:cxn>
                <a:cxn ang="0">
                  <a:pos x="23" y="50"/>
                </a:cxn>
                <a:cxn ang="0">
                  <a:pos x="23" y="41"/>
                </a:cxn>
                <a:cxn ang="0">
                  <a:pos x="65" y="0"/>
                </a:cxn>
                <a:cxn ang="0">
                  <a:pos x="97" y="6"/>
                </a:cxn>
                <a:cxn ang="0">
                  <a:pos x="97" y="31"/>
                </a:cxn>
                <a:cxn ang="0">
                  <a:pos x="71" y="27"/>
                </a:cxn>
              </a:cxnLst>
              <a:rect l="0" t="0" r="r" b="b"/>
              <a:pathLst>
                <a:path w="97" h="181">
                  <a:moveTo>
                    <a:pt x="71" y="27"/>
                  </a:moveTo>
                  <a:cubicBezTo>
                    <a:pt x="61" y="27"/>
                    <a:pt x="57" y="32"/>
                    <a:pt x="57" y="43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7" y="181"/>
                    <a:pt x="57" y="181"/>
                    <a:pt x="57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9"/>
                    <a:pt x="43" y="0"/>
                    <a:pt x="65" y="0"/>
                  </a:cubicBezTo>
                  <a:cubicBezTo>
                    <a:pt x="84" y="0"/>
                    <a:pt x="97" y="6"/>
                    <a:pt x="97" y="6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1"/>
                    <a:pt x="81" y="27"/>
                    <a:pt x="71" y="27"/>
                  </a:cubicBezTo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23" name="Freeform 145"/>
            <p:cNvSpPr>
              <a:spLocks noEditPoints="1"/>
            </p:cNvSpPr>
            <p:nvPr/>
          </p:nvSpPr>
          <p:spPr bwMode="auto">
            <a:xfrm>
              <a:off x="4859" y="88"/>
              <a:ext cx="167" cy="26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7" y="0"/>
                </a:cxn>
                <a:cxn ang="0">
                  <a:pos x="87" y="448"/>
                </a:cxn>
                <a:cxn ang="0">
                  <a:pos x="0" y="448"/>
                </a:cxn>
                <a:cxn ang="0">
                  <a:pos x="0" y="0"/>
                </a:cxn>
                <a:cxn ang="0">
                  <a:pos x="182" y="453"/>
                </a:cxn>
                <a:cxn ang="0">
                  <a:pos x="92" y="263"/>
                </a:cxn>
                <a:cxn ang="0">
                  <a:pos x="167" y="120"/>
                </a:cxn>
                <a:cxn ang="0">
                  <a:pos x="267" y="120"/>
                </a:cxn>
                <a:cxn ang="0">
                  <a:pos x="180" y="258"/>
                </a:cxn>
                <a:cxn ang="0">
                  <a:pos x="280" y="448"/>
                </a:cxn>
                <a:cxn ang="0">
                  <a:pos x="182" y="453"/>
                </a:cxn>
              </a:cxnLst>
              <a:rect l="0" t="0" r="r" b="b"/>
              <a:pathLst>
                <a:path w="280" h="453">
                  <a:moveTo>
                    <a:pt x="0" y="0"/>
                  </a:moveTo>
                  <a:lnTo>
                    <a:pt x="87" y="0"/>
                  </a:lnTo>
                  <a:lnTo>
                    <a:pt x="87" y="448"/>
                  </a:lnTo>
                  <a:lnTo>
                    <a:pt x="0" y="448"/>
                  </a:lnTo>
                  <a:lnTo>
                    <a:pt x="0" y="0"/>
                  </a:lnTo>
                  <a:close/>
                  <a:moveTo>
                    <a:pt x="182" y="453"/>
                  </a:moveTo>
                  <a:lnTo>
                    <a:pt x="92" y="263"/>
                  </a:lnTo>
                  <a:lnTo>
                    <a:pt x="167" y="120"/>
                  </a:lnTo>
                  <a:lnTo>
                    <a:pt x="267" y="120"/>
                  </a:lnTo>
                  <a:lnTo>
                    <a:pt x="180" y="258"/>
                  </a:lnTo>
                  <a:lnTo>
                    <a:pt x="280" y="448"/>
                  </a:lnTo>
                  <a:lnTo>
                    <a:pt x="182" y="453"/>
                  </a:lnTo>
                  <a:close/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24" name="Freeform 146"/>
            <p:cNvSpPr>
              <a:spLocks noEditPoints="1"/>
            </p:cNvSpPr>
            <p:nvPr/>
          </p:nvSpPr>
          <p:spPr bwMode="auto">
            <a:xfrm>
              <a:off x="5040" y="154"/>
              <a:ext cx="158" cy="198"/>
            </a:xfrm>
            <a:custGeom>
              <a:avLst/>
              <a:gdLst/>
              <a:ahLst/>
              <a:cxnLst>
                <a:cxn ang="0">
                  <a:pos x="76" y="134"/>
                </a:cxn>
                <a:cxn ang="0">
                  <a:pos x="72" y="122"/>
                </a:cxn>
                <a:cxn ang="0">
                  <a:pos x="37" y="136"/>
                </a:cxn>
                <a:cxn ang="0">
                  <a:pos x="0" y="94"/>
                </a:cxn>
                <a:cxn ang="0">
                  <a:pos x="49" y="52"/>
                </a:cxn>
                <a:cxn ang="0">
                  <a:pos x="71" y="52"/>
                </a:cxn>
                <a:cxn ang="0">
                  <a:pos x="71" y="42"/>
                </a:cxn>
                <a:cxn ang="0">
                  <a:pos x="53" y="28"/>
                </a:cxn>
                <a:cxn ang="0">
                  <a:pos x="11" y="36"/>
                </a:cxn>
                <a:cxn ang="0">
                  <a:pos x="11" y="8"/>
                </a:cxn>
                <a:cxn ang="0">
                  <a:pos x="59" y="0"/>
                </a:cxn>
                <a:cxn ang="0">
                  <a:pos x="106" y="43"/>
                </a:cxn>
                <a:cxn ang="0">
                  <a:pos x="106" y="134"/>
                </a:cxn>
                <a:cxn ang="0">
                  <a:pos x="76" y="134"/>
                </a:cxn>
                <a:cxn ang="0">
                  <a:pos x="71" y="71"/>
                </a:cxn>
                <a:cxn ang="0">
                  <a:pos x="62" y="71"/>
                </a:cxn>
                <a:cxn ang="0">
                  <a:pos x="34" y="93"/>
                </a:cxn>
                <a:cxn ang="0">
                  <a:pos x="49" y="111"/>
                </a:cxn>
                <a:cxn ang="0">
                  <a:pos x="71" y="104"/>
                </a:cxn>
                <a:cxn ang="0">
                  <a:pos x="71" y="71"/>
                </a:cxn>
              </a:cxnLst>
              <a:rect l="0" t="0" r="r" b="b"/>
              <a:pathLst>
                <a:path w="106" h="136">
                  <a:moveTo>
                    <a:pt x="76" y="134"/>
                  </a:moveTo>
                  <a:cubicBezTo>
                    <a:pt x="72" y="122"/>
                    <a:pt x="72" y="122"/>
                    <a:pt x="72" y="122"/>
                  </a:cubicBezTo>
                  <a:cubicBezTo>
                    <a:pt x="72" y="122"/>
                    <a:pt x="59" y="136"/>
                    <a:pt x="37" y="136"/>
                  </a:cubicBezTo>
                  <a:cubicBezTo>
                    <a:pt x="21" y="136"/>
                    <a:pt x="0" y="130"/>
                    <a:pt x="0" y="94"/>
                  </a:cubicBezTo>
                  <a:cubicBezTo>
                    <a:pt x="0" y="58"/>
                    <a:pt x="29" y="52"/>
                    <a:pt x="49" y="52"/>
                  </a:cubicBezTo>
                  <a:cubicBezTo>
                    <a:pt x="71" y="52"/>
                    <a:pt x="71" y="52"/>
                    <a:pt x="71" y="5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30"/>
                    <a:pt x="65" y="28"/>
                    <a:pt x="53" y="28"/>
                  </a:cubicBezTo>
                  <a:cubicBezTo>
                    <a:pt x="34" y="28"/>
                    <a:pt x="11" y="36"/>
                    <a:pt x="11" y="3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34" y="0"/>
                    <a:pt x="59" y="0"/>
                  </a:cubicBezTo>
                  <a:cubicBezTo>
                    <a:pt x="85" y="0"/>
                    <a:pt x="106" y="7"/>
                    <a:pt x="106" y="43"/>
                  </a:cubicBezTo>
                  <a:cubicBezTo>
                    <a:pt x="106" y="134"/>
                    <a:pt x="106" y="134"/>
                    <a:pt x="106" y="134"/>
                  </a:cubicBezTo>
                  <a:lnTo>
                    <a:pt x="76" y="134"/>
                  </a:lnTo>
                  <a:close/>
                  <a:moveTo>
                    <a:pt x="71" y="71"/>
                  </a:moveTo>
                  <a:cubicBezTo>
                    <a:pt x="62" y="71"/>
                    <a:pt x="62" y="71"/>
                    <a:pt x="62" y="71"/>
                  </a:cubicBezTo>
                  <a:cubicBezTo>
                    <a:pt x="42" y="72"/>
                    <a:pt x="34" y="76"/>
                    <a:pt x="34" y="93"/>
                  </a:cubicBezTo>
                  <a:cubicBezTo>
                    <a:pt x="34" y="107"/>
                    <a:pt x="40" y="111"/>
                    <a:pt x="49" y="111"/>
                  </a:cubicBezTo>
                  <a:cubicBezTo>
                    <a:pt x="62" y="111"/>
                    <a:pt x="71" y="104"/>
                    <a:pt x="71" y="104"/>
                  </a:cubicBezTo>
                  <a:lnTo>
                    <a:pt x="71" y="71"/>
                  </a:lnTo>
                  <a:close/>
                </a:path>
              </a:pathLst>
            </a:custGeom>
            <a:solidFill>
              <a:srgbClr val="6D90A6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de-DE" sz="180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p:hf sldNum="0" hdr="0" ftr="0"/>
  <p:txStyles>
    <p:titleStyle>
      <a:lvl1pPr algn="l" defTabSz="914400" rtl="0" eaLnBrk="1" latinLnBrk="0" hangingPunct="1">
        <a:lnSpc>
          <a:spcPts val="25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6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2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8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38275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00000" indent="-360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Wingdings" pitchFamily="2" charset="2"/>
        <a:buChar char="§"/>
        <a:defRPr lang="de-DE" sz="1800" kern="120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gasusprojekt.de/files/tmpl/PDF-HZE/04_Szenarienbeschreibung.pdf" TargetMode="External"/><Relationship Id="rId2" Type="http://schemas.openxmlformats.org/officeDocument/2006/relationships/hyperlink" Target="https://www.digitalengineering247.com/article/hexagon-acquires-vires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opendrive.org/docs/OpenDRIVEFormatSpecRev1.5M.pdf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12.xml"/><Relationship Id="rId7" Type="http://schemas.openxmlformats.org/officeDocument/2006/relationships/image" Target="../media/image4.jpeg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3.xml"/><Relationship Id="rId9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tags" Target="../tags/tag14.xml"/><Relationship Id="rId7" Type="http://schemas.openxmlformats.org/officeDocument/2006/relationships/oleObject" Target="../embeddings/oleObject7.bin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.xml"/><Relationship Id="rId10" Type="http://schemas.openxmlformats.org/officeDocument/2006/relationships/comments" Target="../comments/comment2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6.xml"/><Relationship Id="rId7" Type="http://schemas.openxmlformats.org/officeDocument/2006/relationships/image" Target="../media/image9.png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8.bin"/><Relationship Id="rId10" Type="http://schemas.openxmlformats.org/officeDocument/2006/relationships/comments" Target="../comments/comment4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comments" Target="../comments/comment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Aachen, 31. Oktober 2019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de-DE" dirty="0"/>
              <a:t>Christian Geller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Entwicklung eines Tools zur automatisierten Erstellung komplexer Straßennetze ausgehend von einer logischen Beschreibung</a:t>
            </a:r>
          </a:p>
        </p:txBody>
      </p:sp>
      <p:sp>
        <p:nvSpPr>
          <p:cNvPr id="7" name="Titel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CES Seminararbeit 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Institut für Kraftfahrzeuge (ika)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</a:t>
            </a:r>
          </a:p>
          <a:p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Extraktion der Daten aus dem XML-Input File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Berechnung des Kreuzungsbereiches ausgehend vom Kreuzungsmittelpunkt/Kreuzungsschnittpunkt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4 Ausgangsstraßen inkl. Fahrbahnen und Markierungen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Berechnung der Referenzlinien der Verbindungsstraßen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Verbindungsstraßen inkl. Fahrbahnen und Markierungen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Speichern der Datenstruktur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152" y="1732692"/>
            <a:ext cx="4221072" cy="1441947"/>
          </a:xfrm>
          <a:prstGeom prst="rect">
            <a:avLst/>
          </a:prstGeom>
        </p:spPr>
      </p:pic>
      <p:pic>
        <p:nvPicPr>
          <p:cNvPr id="4" name="Grafik 3" descr="Ein Bild, das Gras, Spieler, Ball, Spiegel enthält.&#10;&#10;Automatisch generierte Beschreibung">
            <a:extLst>
              <a:ext uri="{FF2B5EF4-FFF2-40B4-BE49-F238E27FC236}">
                <a16:creationId xmlns:a16="http://schemas.microsoft.com/office/drawing/2014/main" id="{8284B44A-4F41-4749-9AE8-AFB1E842B2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818" y="4052693"/>
            <a:ext cx="3644382" cy="2132856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E4B43C3-D10F-DD40-8E75-4D68D20574CF}"/>
              </a:ext>
            </a:extLst>
          </p:cNvPr>
          <p:cNvSpPr txBox="1"/>
          <p:nvPr/>
        </p:nvSpPr>
        <p:spPr>
          <a:xfrm>
            <a:off x="10272464" y="3429000"/>
            <a:ext cx="1565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TODO Bilder </a:t>
            </a:r>
          </a:p>
        </p:txBody>
      </p:sp>
    </p:spTree>
    <p:extLst>
      <p:ext uri="{BB962C8B-B14F-4D97-AF65-F5344CB8AC3E}">
        <p14:creationId xmlns:p14="http://schemas.microsoft.com/office/powerpoint/2010/main" val="3126934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00" y="2386853"/>
            <a:ext cx="4221072" cy="1441947"/>
          </a:xfrm>
          <a:prstGeom prst="rect">
            <a:avLst/>
          </a:prstGeom>
        </p:spPr>
      </p:pic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86B5FEA6-10EF-8441-A649-F20FDE2AD188}"/>
              </a:ext>
            </a:extLst>
          </p:cNvPr>
          <p:cNvGrpSpPr/>
          <p:nvPr/>
        </p:nvGrpSpPr>
        <p:grpSpPr>
          <a:xfrm>
            <a:off x="5447928" y="2276872"/>
            <a:ext cx="4200832" cy="792084"/>
            <a:chOff x="5447928" y="2276872"/>
            <a:chExt cx="4200832" cy="792084"/>
          </a:xfrm>
        </p:grpSpPr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17ACFDE1-CF5F-1743-92E7-FD197DF3A214}"/>
                </a:ext>
              </a:extLst>
            </p:cNvPr>
            <p:cNvCxnSpPr>
              <a:cxnSpLocks/>
            </p:cNvCxnSpPr>
            <p:nvPr/>
          </p:nvCxnSpPr>
          <p:spPr>
            <a:xfrm>
              <a:off x="7130016" y="2996952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2229A235-5811-AF4C-9A0E-42AA44FF5754}"/>
                </a:ext>
              </a:extLst>
            </p:cNvPr>
            <p:cNvGrpSpPr/>
            <p:nvPr/>
          </p:nvGrpSpPr>
          <p:grpSpPr>
            <a:xfrm>
              <a:off x="7130016" y="2276872"/>
              <a:ext cx="721616" cy="720080"/>
              <a:chOff x="9118800" y="2132856"/>
              <a:chExt cx="721616" cy="720080"/>
            </a:xfrm>
          </p:grpSpPr>
          <p:cxnSp>
            <p:nvCxnSpPr>
              <p:cNvPr id="19" name="Gerade Verbindung mit Pfeil 18">
                <a:extLst>
                  <a:ext uri="{FF2B5EF4-FFF2-40B4-BE49-F238E27FC236}">
                    <a16:creationId xmlns:a16="http://schemas.microsoft.com/office/drawing/2014/main" id="{5BA42D57-0DF2-D64C-A104-14FA5C82897E}"/>
                  </a:ext>
                </a:extLst>
              </p:cNvPr>
              <p:cNvCxnSpPr/>
              <p:nvPr/>
            </p:nvCxnSpPr>
            <p:spPr>
              <a:xfrm flipV="1">
                <a:off x="9118800" y="2132856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mit Pfeil 19">
                <a:extLst>
                  <a:ext uri="{FF2B5EF4-FFF2-40B4-BE49-F238E27FC236}">
                    <a16:creationId xmlns:a16="http://schemas.microsoft.com/office/drawing/2014/main" id="{BFD3B8AC-006A-7E41-8CFB-39FF5561703B}"/>
                  </a:ext>
                </a:extLst>
              </p:cNvPr>
              <p:cNvCxnSpPr/>
              <p:nvPr/>
            </p:nvCxnSpPr>
            <p:spPr>
              <a:xfrm>
                <a:off x="9118800" y="2852936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CD95C479-B7BE-4146-B2DD-737057027412}"/>
                </a:ext>
              </a:extLst>
            </p:cNvPr>
            <p:cNvSpPr txBox="1"/>
            <p:nvPr/>
          </p:nvSpPr>
          <p:spPr>
            <a:xfrm>
              <a:off x="5447928" y="2477548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Geometrie 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836CEE9-3090-7B46-9E73-98960F87F859}"/>
                </a:ext>
              </a:extLst>
            </p:cNvPr>
            <p:cNvSpPr/>
            <p:nvPr/>
          </p:nvSpPr>
          <p:spPr>
            <a:xfrm>
              <a:off x="8400256" y="2924944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F6DC01FD-1B04-AB4A-8052-F7CDEC477E42}"/>
              </a:ext>
            </a:extLst>
          </p:cNvPr>
          <p:cNvGrpSpPr/>
          <p:nvPr/>
        </p:nvGrpSpPr>
        <p:grpSpPr>
          <a:xfrm>
            <a:off x="5447928" y="3287328"/>
            <a:ext cx="3221974" cy="2518744"/>
            <a:chOff x="5085690" y="2847299"/>
            <a:chExt cx="3221974" cy="2518744"/>
          </a:xfrm>
        </p:grpSpPr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4CD80254-48D6-AD48-8FD5-6D7F113DAC06}"/>
                </a:ext>
              </a:extLst>
            </p:cNvPr>
            <p:cNvCxnSpPr>
              <a:cxnSpLocks/>
            </p:cNvCxnSpPr>
            <p:nvPr/>
          </p:nvCxnSpPr>
          <p:spPr>
            <a:xfrm rot="18000000">
              <a:off x="7048292" y="4106671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5D33C47E-F208-F14A-9540-472D78034AA8}"/>
                </a:ext>
              </a:extLst>
            </p:cNvPr>
            <p:cNvGrpSpPr/>
            <p:nvPr/>
          </p:nvGrpSpPr>
          <p:grpSpPr>
            <a:xfrm rot="-1800000">
              <a:off x="7306801" y="4446714"/>
              <a:ext cx="855174" cy="720080"/>
              <a:chOff x="8844049" y="2762025"/>
              <a:chExt cx="855174" cy="720080"/>
            </a:xfrm>
          </p:grpSpPr>
          <p:cxnSp>
            <p:nvCxnSpPr>
              <p:cNvPr id="14" name="Gerade Verbindung mit Pfeil 13">
                <a:extLst>
                  <a:ext uri="{FF2B5EF4-FFF2-40B4-BE49-F238E27FC236}">
                    <a16:creationId xmlns:a16="http://schemas.microsoft.com/office/drawing/2014/main" id="{E392E91B-C3C5-094A-8A84-C77C1466B9E6}"/>
                  </a:ext>
                </a:extLst>
              </p:cNvPr>
              <p:cNvCxnSpPr>
                <a:cxnSpLocks/>
              </p:cNvCxnSpPr>
              <p:nvPr/>
            </p:nvCxnSpPr>
            <p:spPr>
              <a:xfrm rot="19800000" flipV="1">
                <a:off x="8844049" y="2762025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mit Pfeil 15">
                <a:extLst>
                  <a:ext uri="{FF2B5EF4-FFF2-40B4-BE49-F238E27FC236}">
                    <a16:creationId xmlns:a16="http://schemas.microsoft.com/office/drawing/2014/main" id="{50BECE0E-6CB8-954B-9C78-2F0ADF241E66}"/>
                  </a:ext>
                </a:extLst>
              </p:cNvPr>
              <p:cNvCxnSpPr>
                <a:cxnSpLocks/>
              </p:cNvCxnSpPr>
              <p:nvPr/>
            </p:nvCxnSpPr>
            <p:spPr>
              <a:xfrm rot="19800000">
                <a:off x="8977607" y="3259190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41F507F9-28E3-0B47-B63E-77D8164D3692}"/>
                </a:ext>
              </a:extLst>
            </p:cNvPr>
            <p:cNvSpPr txBox="1"/>
            <p:nvPr/>
          </p:nvSpPr>
          <p:spPr>
            <a:xfrm>
              <a:off x="5085690" y="4048130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Geometrie 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677A03E-42D6-A94F-A3FE-B23D7EF332C7}"/>
                </a:ext>
              </a:extLst>
            </p:cNvPr>
            <p:cNvSpPr/>
            <p:nvPr/>
          </p:nvSpPr>
          <p:spPr>
            <a:xfrm>
              <a:off x="8041186" y="4377961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1" name="Abgerundetes Rechteck 20">
            <a:extLst>
              <a:ext uri="{FF2B5EF4-FFF2-40B4-BE49-F238E27FC236}">
                <a16:creationId xmlns:a16="http://schemas.microsoft.com/office/drawing/2014/main" id="{8C1DF353-A2DA-4642-83CF-579D1AD5B0B4}"/>
              </a:ext>
            </a:extLst>
          </p:cNvPr>
          <p:cNvSpPr/>
          <p:nvPr/>
        </p:nvSpPr>
        <p:spPr>
          <a:xfrm>
            <a:off x="149907" y="2368943"/>
            <a:ext cx="1454237" cy="1657547"/>
          </a:xfrm>
          <a:prstGeom prst="round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B29350B1-45AF-EC47-B0A4-124832E21F6C}"/>
              </a:ext>
            </a:extLst>
          </p:cNvPr>
          <p:cNvCxnSpPr/>
          <p:nvPr/>
        </p:nvCxnSpPr>
        <p:spPr>
          <a:xfrm>
            <a:off x="1919536" y="1772816"/>
            <a:ext cx="216024" cy="50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EEC3E67-3980-5F4A-B4E0-D1D1D76E1F1B}"/>
              </a:ext>
            </a:extLst>
          </p:cNvPr>
          <p:cNvCxnSpPr>
            <a:cxnSpLocks/>
          </p:cNvCxnSpPr>
          <p:nvPr/>
        </p:nvCxnSpPr>
        <p:spPr>
          <a:xfrm>
            <a:off x="3720296" y="1772816"/>
            <a:ext cx="1341689" cy="704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8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6152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Berechnung des Kreuzungsbereiches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368F616-A3F6-F242-B834-9BC656E41374}"/>
              </a:ext>
            </a:extLst>
          </p:cNvPr>
          <p:cNvGrpSpPr/>
          <p:nvPr/>
        </p:nvGrpSpPr>
        <p:grpSpPr>
          <a:xfrm>
            <a:off x="2383660" y="3214512"/>
            <a:ext cx="2518744" cy="2518744"/>
            <a:chOff x="840952" y="3070496"/>
            <a:chExt cx="2518744" cy="2518744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BFF8F9A1-0234-894A-99B9-46B2E46E9709}"/>
                </a:ext>
              </a:extLst>
            </p:cNvPr>
            <p:cNvCxnSpPr>
              <a:cxnSpLocks/>
            </p:cNvCxnSpPr>
            <p:nvPr/>
          </p:nvCxnSpPr>
          <p:spPr>
            <a:xfrm>
              <a:off x="840952" y="4656994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6AA663F7-137E-4049-8E4B-FF98C65D3F78}"/>
                </a:ext>
              </a:extLst>
            </p:cNvPr>
            <p:cNvGrpSpPr/>
            <p:nvPr/>
          </p:nvGrpSpPr>
          <p:grpSpPr>
            <a:xfrm>
              <a:off x="840952" y="3936914"/>
              <a:ext cx="721616" cy="720080"/>
              <a:chOff x="9118800" y="2132856"/>
              <a:chExt cx="721616" cy="720080"/>
            </a:xfrm>
          </p:grpSpPr>
          <p:cxnSp>
            <p:nvCxnSpPr>
              <p:cNvPr id="11" name="Gerade Verbindung mit Pfeil 10">
                <a:extLst>
                  <a:ext uri="{FF2B5EF4-FFF2-40B4-BE49-F238E27FC236}">
                    <a16:creationId xmlns:a16="http://schemas.microsoft.com/office/drawing/2014/main" id="{9F113086-87DD-8848-B41B-E13521FA4167}"/>
                  </a:ext>
                </a:extLst>
              </p:cNvPr>
              <p:cNvCxnSpPr/>
              <p:nvPr/>
            </p:nvCxnSpPr>
            <p:spPr>
              <a:xfrm flipV="1">
                <a:off x="9118800" y="2132856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mit Pfeil 11">
                <a:extLst>
                  <a:ext uri="{FF2B5EF4-FFF2-40B4-BE49-F238E27FC236}">
                    <a16:creationId xmlns:a16="http://schemas.microsoft.com/office/drawing/2014/main" id="{A819D5DC-BEDE-6B43-AC28-CA888786E353}"/>
                  </a:ext>
                </a:extLst>
              </p:cNvPr>
              <p:cNvCxnSpPr/>
              <p:nvPr/>
            </p:nvCxnSpPr>
            <p:spPr>
              <a:xfrm>
                <a:off x="9118800" y="2852936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7F584B8C-B6EE-AE44-B563-156378963EA5}"/>
                </a:ext>
              </a:extLst>
            </p:cNvPr>
            <p:cNvCxnSpPr>
              <a:cxnSpLocks/>
            </p:cNvCxnSpPr>
            <p:nvPr/>
          </p:nvCxnSpPr>
          <p:spPr>
            <a:xfrm rot="18000000">
              <a:off x="1115264" y="4329868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6A77C15-88C3-2542-BB96-CB9C1847AF7C}"/>
                </a:ext>
              </a:extLst>
            </p:cNvPr>
            <p:cNvSpPr/>
            <p:nvPr/>
          </p:nvSpPr>
          <p:spPr>
            <a:xfrm>
              <a:off x="2111192" y="4584986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BAC69565-7011-C44E-9821-AC4BA698C3F9}"/>
              </a:ext>
            </a:extLst>
          </p:cNvPr>
          <p:cNvGrpSpPr/>
          <p:nvPr/>
        </p:nvGrpSpPr>
        <p:grpSpPr>
          <a:xfrm>
            <a:off x="2393900" y="3380453"/>
            <a:ext cx="2520000" cy="2181296"/>
            <a:chOff x="4583832" y="3239220"/>
            <a:chExt cx="2520000" cy="2181296"/>
          </a:xfrm>
        </p:grpSpPr>
        <p:cxnSp>
          <p:nvCxnSpPr>
            <p:cNvPr id="21" name="Gerade Verbindung 20">
              <a:extLst>
                <a:ext uri="{FF2B5EF4-FFF2-40B4-BE49-F238E27FC236}">
                  <a16:creationId xmlns:a16="http://schemas.microsoft.com/office/drawing/2014/main" id="{BEC8D4FC-C38A-224A-B89D-3494D56DD15A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16" y="4656992"/>
              <a:ext cx="863816" cy="2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EE3BD17-B465-1A42-83B1-AEC72D9FB310}"/>
                </a:ext>
              </a:extLst>
            </p:cNvPr>
            <p:cNvGrpSpPr/>
            <p:nvPr/>
          </p:nvGrpSpPr>
          <p:grpSpPr>
            <a:xfrm>
              <a:off x="4583832" y="3936914"/>
              <a:ext cx="721616" cy="720080"/>
              <a:chOff x="9118800" y="2132856"/>
              <a:chExt cx="721616" cy="720080"/>
            </a:xfrm>
          </p:grpSpPr>
          <p:cxnSp>
            <p:nvCxnSpPr>
              <p:cNvPr id="25" name="Gerade Verbindung mit Pfeil 24">
                <a:extLst>
                  <a:ext uri="{FF2B5EF4-FFF2-40B4-BE49-F238E27FC236}">
                    <a16:creationId xmlns:a16="http://schemas.microsoft.com/office/drawing/2014/main" id="{D7460BCE-4C8D-7645-AB69-D0D8688DD669}"/>
                  </a:ext>
                </a:extLst>
              </p:cNvPr>
              <p:cNvCxnSpPr/>
              <p:nvPr/>
            </p:nvCxnSpPr>
            <p:spPr>
              <a:xfrm flipV="1">
                <a:off x="9118800" y="2132856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5E9DA560-A6B1-5C4A-A88C-BDC359AD576A}"/>
                  </a:ext>
                </a:extLst>
              </p:cNvPr>
              <p:cNvCxnSpPr/>
              <p:nvPr/>
            </p:nvCxnSpPr>
            <p:spPr>
              <a:xfrm>
                <a:off x="9118800" y="2852936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8F02E29-1D3D-E440-BA01-2E8A69049D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87830" y="4869160"/>
              <a:ext cx="320138" cy="551356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A941D7D-676F-774A-ACC1-4E68E411EDB7}"/>
                </a:ext>
              </a:extLst>
            </p:cNvPr>
            <p:cNvSpPr/>
            <p:nvPr/>
          </p:nvSpPr>
          <p:spPr>
            <a:xfrm>
              <a:off x="5854072" y="4584986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E55BC045-2CF7-B341-9569-5AAE2FD29C26}"/>
                </a:ext>
              </a:extLst>
            </p:cNvPr>
            <p:cNvCxnSpPr>
              <a:cxnSpLocks/>
            </p:cNvCxnSpPr>
            <p:nvPr/>
          </p:nvCxnSpPr>
          <p:spPr>
            <a:xfrm>
              <a:off x="4583832" y="4656992"/>
              <a:ext cx="1008112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22E74E35-3194-7D40-BF28-A92A947358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39220"/>
              <a:ext cx="651202" cy="1125884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38" name="Grafik 37">
            <a:extLst>
              <a:ext uri="{FF2B5EF4-FFF2-40B4-BE49-F238E27FC236}">
                <a16:creationId xmlns:a16="http://schemas.microsoft.com/office/drawing/2014/main" id="{9E3FE7D1-357B-614C-A95E-3C9F1777A0F2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000" y="2520000"/>
            <a:ext cx="4031999" cy="3530122"/>
          </a:xfrm>
          <a:prstGeom prst="rect">
            <a:avLst/>
          </a:prstGeom>
        </p:spPr>
      </p:pic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9BE98AFA-E135-9B48-AD4D-E00536989A50}"/>
              </a:ext>
            </a:extLst>
          </p:cNvPr>
          <p:cNvGrpSpPr/>
          <p:nvPr/>
        </p:nvGrpSpPr>
        <p:grpSpPr>
          <a:xfrm>
            <a:off x="701572" y="3240598"/>
            <a:ext cx="4200832" cy="792084"/>
            <a:chOff x="5447928" y="2276872"/>
            <a:chExt cx="4200832" cy="792084"/>
          </a:xfrm>
        </p:grpSpPr>
        <p:cxnSp>
          <p:nvCxnSpPr>
            <p:cNvPr id="41" name="Gerade Verbindung 40">
              <a:extLst>
                <a:ext uri="{FF2B5EF4-FFF2-40B4-BE49-F238E27FC236}">
                  <a16:creationId xmlns:a16="http://schemas.microsoft.com/office/drawing/2014/main" id="{F0471496-F848-B942-AE42-F9C4D61587D7}"/>
                </a:ext>
              </a:extLst>
            </p:cNvPr>
            <p:cNvCxnSpPr>
              <a:cxnSpLocks/>
            </p:cNvCxnSpPr>
            <p:nvPr/>
          </p:nvCxnSpPr>
          <p:spPr>
            <a:xfrm>
              <a:off x="7130016" y="2996952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42" name="Gruppieren 41">
              <a:extLst>
                <a:ext uri="{FF2B5EF4-FFF2-40B4-BE49-F238E27FC236}">
                  <a16:creationId xmlns:a16="http://schemas.microsoft.com/office/drawing/2014/main" id="{02C06CF9-4F57-5B4F-80A2-26502B544273}"/>
                </a:ext>
              </a:extLst>
            </p:cNvPr>
            <p:cNvGrpSpPr/>
            <p:nvPr/>
          </p:nvGrpSpPr>
          <p:grpSpPr>
            <a:xfrm>
              <a:off x="7130016" y="2276872"/>
              <a:ext cx="721616" cy="720080"/>
              <a:chOff x="9118800" y="2132856"/>
              <a:chExt cx="721616" cy="720080"/>
            </a:xfrm>
          </p:grpSpPr>
          <p:cxnSp>
            <p:nvCxnSpPr>
              <p:cNvPr id="45" name="Gerade Verbindung mit Pfeil 44">
                <a:extLst>
                  <a:ext uri="{FF2B5EF4-FFF2-40B4-BE49-F238E27FC236}">
                    <a16:creationId xmlns:a16="http://schemas.microsoft.com/office/drawing/2014/main" id="{BE0B2609-3C9A-8A47-AB87-853790D26EE7}"/>
                  </a:ext>
                </a:extLst>
              </p:cNvPr>
              <p:cNvCxnSpPr/>
              <p:nvPr/>
            </p:nvCxnSpPr>
            <p:spPr>
              <a:xfrm flipV="1">
                <a:off x="9118800" y="2132856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Gerade Verbindung mit Pfeil 45">
                <a:extLst>
                  <a:ext uri="{FF2B5EF4-FFF2-40B4-BE49-F238E27FC236}">
                    <a16:creationId xmlns:a16="http://schemas.microsoft.com/office/drawing/2014/main" id="{06334A97-F3B2-9842-885D-750193C04D75}"/>
                  </a:ext>
                </a:extLst>
              </p:cNvPr>
              <p:cNvCxnSpPr/>
              <p:nvPr/>
            </p:nvCxnSpPr>
            <p:spPr>
              <a:xfrm>
                <a:off x="9118800" y="2852936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4314F237-C34F-3148-B6FE-4EE0BFADAB70}"/>
                </a:ext>
              </a:extLst>
            </p:cNvPr>
            <p:cNvSpPr txBox="1"/>
            <p:nvPr/>
          </p:nvSpPr>
          <p:spPr>
            <a:xfrm>
              <a:off x="5447928" y="2477548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Geometrie 1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470A048-F9BB-7D40-8363-7B215F99778A}"/>
                </a:ext>
              </a:extLst>
            </p:cNvPr>
            <p:cNvSpPr/>
            <p:nvPr/>
          </p:nvSpPr>
          <p:spPr>
            <a:xfrm>
              <a:off x="8400256" y="2924944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93426E49-4C90-4645-BF37-D61389A257EE}"/>
              </a:ext>
            </a:extLst>
          </p:cNvPr>
          <p:cNvGrpSpPr/>
          <p:nvPr/>
        </p:nvGrpSpPr>
        <p:grpSpPr>
          <a:xfrm>
            <a:off x="684013" y="3886758"/>
            <a:ext cx="3221974" cy="2518744"/>
            <a:chOff x="5085690" y="2847299"/>
            <a:chExt cx="3221974" cy="2518744"/>
          </a:xfrm>
        </p:grpSpPr>
        <p:cxnSp>
          <p:nvCxnSpPr>
            <p:cNvPr id="48" name="Gerade Verbindung 47">
              <a:extLst>
                <a:ext uri="{FF2B5EF4-FFF2-40B4-BE49-F238E27FC236}">
                  <a16:creationId xmlns:a16="http://schemas.microsoft.com/office/drawing/2014/main" id="{F1AF2B0F-8FE4-264C-BD4B-DC8A595597F7}"/>
                </a:ext>
              </a:extLst>
            </p:cNvPr>
            <p:cNvCxnSpPr>
              <a:cxnSpLocks/>
            </p:cNvCxnSpPr>
            <p:nvPr/>
          </p:nvCxnSpPr>
          <p:spPr>
            <a:xfrm rot="18000000">
              <a:off x="7048292" y="4106671"/>
              <a:ext cx="2518744" cy="0"/>
            </a:xfrm>
            <a:prstGeom prst="line">
              <a:avLst/>
            </a:prstGeom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9F132970-693D-A44B-9C8A-E9FC0A083CA6}"/>
                </a:ext>
              </a:extLst>
            </p:cNvPr>
            <p:cNvGrpSpPr/>
            <p:nvPr/>
          </p:nvGrpSpPr>
          <p:grpSpPr>
            <a:xfrm rot="-1800000">
              <a:off x="7306801" y="4446714"/>
              <a:ext cx="855174" cy="720080"/>
              <a:chOff x="8844049" y="2762025"/>
              <a:chExt cx="855174" cy="720080"/>
            </a:xfrm>
          </p:grpSpPr>
          <p:cxnSp>
            <p:nvCxnSpPr>
              <p:cNvPr id="52" name="Gerade Verbindung mit Pfeil 51">
                <a:extLst>
                  <a:ext uri="{FF2B5EF4-FFF2-40B4-BE49-F238E27FC236}">
                    <a16:creationId xmlns:a16="http://schemas.microsoft.com/office/drawing/2014/main" id="{313E4389-2979-8947-9AAF-FF33B943500A}"/>
                  </a:ext>
                </a:extLst>
              </p:cNvPr>
              <p:cNvCxnSpPr>
                <a:cxnSpLocks/>
              </p:cNvCxnSpPr>
              <p:nvPr/>
            </p:nvCxnSpPr>
            <p:spPr>
              <a:xfrm rot="19800000" flipV="1">
                <a:off x="8844049" y="2762025"/>
                <a:ext cx="0" cy="720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mit Pfeil 52">
                <a:extLst>
                  <a:ext uri="{FF2B5EF4-FFF2-40B4-BE49-F238E27FC236}">
                    <a16:creationId xmlns:a16="http://schemas.microsoft.com/office/drawing/2014/main" id="{C0BDF29F-DF8D-E04C-A263-E4F753FD65C9}"/>
                  </a:ext>
                </a:extLst>
              </p:cNvPr>
              <p:cNvCxnSpPr>
                <a:cxnSpLocks/>
              </p:cNvCxnSpPr>
              <p:nvPr/>
            </p:nvCxnSpPr>
            <p:spPr>
              <a:xfrm rot="19800000">
                <a:off x="8977607" y="3259190"/>
                <a:ext cx="72161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CE6995D4-8D76-314A-AFC1-17FB1C4C6458}"/>
                </a:ext>
              </a:extLst>
            </p:cNvPr>
            <p:cNvSpPr txBox="1"/>
            <p:nvPr/>
          </p:nvSpPr>
          <p:spPr>
            <a:xfrm>
              <a:off x="5085690" y="4048130"/>
              <a:ext cx="14542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Geometrie 2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12F9250-8C53-234D-AAF2-D4BB9827ABBE}"/>
                </a:ext>
              </a:extLst>
            </p:cNvPr>
            <p:cNvSpPr/>
            <p:nvPr/>
          </p:nvSpPr>
          <p:spPr>
            <a:xfrm>
              <a:off x="8041186" y="4377961"/>
              <a:ext cx="144015" cy="144012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410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Berechnung des Kreuzungsbereiches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4 Ausgangsstraßen </a:t>
            </a:r>
          </a:p>
          <a:p>
            <a:pPr lvl="1"/>
            <a:r>
              <a:rPr lang="de-DE" dirty="0"/>
              <a:t>hinzufügen der Fahrstreifen</a:t>
            </a:r>
          </a:p>
          <a:p>
            <a:pPr lvl="1"/>
            <a:r>
              <a:rPr lang="de-DE" dirty="0"/>
              <a:t>hinzufügen der Fahrbahnmarkierungen</a:t>
            </a:r>
          </a:p>
          <a:p>
            <a:pPr marL="360000" lvl="1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pic>
        <p:nvPicPr>
          <p:cNvPr id="4" name="Grafik 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0A8C825A-B8C8-D641-810E-1E2C23B7ED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" b="2991"/>
          <a:stretch/>
        </p:blipFill>
        <p:spPr>
          <a:xfrm>
            <a:off x="6840000" y="2520000"/>
            <a:ext cx="4032448" cy="353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259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Berechnung des Kreuzungsbereiches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4 Ausgangsstraßen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Berechnung der Referenzlinien der Verbindungsstraßen</a:t>
            </a:r>
          </a:p>
          <a:p>
            <a:pPr lvl="1"/>
            <a:r>
              <a:rPr lang="de-DE" dirty="0"/>
              <a:t>stetiger Übergang 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+mj-lt"/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B346703-F109-7F42-B77C-E79FD9AA6830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000" y="2520000"/>
            <a:ext cx="4031999" cy="353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9866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Berechnung des Kreuzungsbereiches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4 Ausgangsstraßen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Berechnung der Referenzlinien der Verbindungsstraßen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Verbindungsstraßen</a:t>
            </a:r>
          </a:p>
          <a:p>
            <a:pPr lvl="1"/>
            <a:r>
              <a:rPr lang="de-DE" dirty="0"/>
              <a:t>hinzufügen der Fahrstreifen</a:t>
            </a:r>
          </a:p>
          <a:p>
            <a:pPr lvl="1"/>
            <a:r>
              <a:rPr lang="de-DE" dirty="0"/>
              <a:t>hinzufügen der Straßenmarkierungen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pic>
        <p:nvPicPr>
          <p:cNvPr id="4" name="Grafik 3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17459003-304A-8D4A-B738-22B7BC70CD9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000" y="2520000"/>
            <a:ext cx="4031999" cy="353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03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Input: Kreuzungstyp, </a:t>
            </a:r>
            <a:r>
              <a:rPr lang="de-DE" dirty="0" err="1"/>
              <a:t>Straßengeometrien</a:t>
            </a:r>
            <a:r>
              <a:rPr lang="de-DE" dirty="0"/>
              <a:t> mit entsprechendem Schnittwinkel und Positionen 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Extraktion der Daten aus dem XML-Input File (</a:t>
            </a:r>
            <a:r>
              <a:rPr lang="de-DE" dirty="0" err="1"/>
              <a:t>pugi_xml</a:t>
            </a:r>
            <a:r>
              <a:rPr lang="de-DE" dirty="0"/>
              <a:t> Parser)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Berechnung des Kreuzungsbereiches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4 Ausgangsstraßen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Berechnung der Referenzlinien der Verbindungsstraßen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Generierung der Verbindungsstraßen</a:t>
            </a:r>
          </a:p>
          <a:p>
            <a:pPr>
              <a:buFont typeface="+mj-lt"/>
              <a:buAutoNum type="arabicPeriod"/>
            </a:pPr>
            <a:endParaRPr lang="de-DE" dirty="0"/>
          </a:p>
          <a:p>
            <a:pPr>
              <a:buFont typeface="+mj-lt"/>
              <a:buAutoNum type="arabicPeriod"/>
            </a:pPr>
            <a:r>
              <a:rPr lang="de-DE" dirty="0"/>
              <a:t>Speichern der Datenstruktur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Output: X-Kreuzung im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eines Segments (X Kreuzung)</a:t>
            </a:r>
            <a:endParaRPr lang="de-DE" dirty="0"/>
          </a:p>
        </p:txBody>
      </p:sp>
      <p:pic>
        <p:nvPicPr>
          <p:cNvPr id="3" name="Grafik 2" descr="Ein Bild, das sitzend, Tisch, schwarz, Licht enthält.&#10;&#10;Automatisch generierte Beschreibung">
            <a:extLst>
              <a:ext uri="{FF2B5EF4-FFF2-40B4-BE49-F238E27FC236}">
                <a16:creationId xmlns:a16="http://schemas.microsoft.com/office/drawing/2014/main" id="{BF513FA1-2B8D-6D4C-829E-4CBD9F963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168" y="1840664"/>
            <a:ext cx="2782291" cy="4725144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3CEE4268-7101-2845-83BF-11CABD4D0C87}"/>
              </a:ext>
            </a:extLst>
          </p:cNvPr>
          <p:cNvCxnSpPr/>
          <p:nvPr/>
        </p:nvCxnSpPr>
        <p:spPr>
          <a:xfrm flipV="1">
            <a:off x="6240016" y="5157192"/>
            <a:ext cx="1080120" cy="6480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946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346694-B3FA-4C58-9CAD-13DAF83D5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Erstellung des Straßennetzwerkes</a:t>
            </a:r>
            <a:endParaRPr lang="de-DE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29EC3E1-63C8-4E4C-B509-DE3F1766431A}"/>
              </a:ext>
            </a:extLst>
          </p:cNvPr>
          <p:cNvGrpSpPr/>
          <p:nvPr/>
        </p:nvGrpSpPr>
        <p:grpSpPr>
          <a:xfrm>
            <a:off x="266359" y="4140817"/>
            <a:ext cx="2577683" cy="2450883"/>
            <a:chOff x="2372873" y="1952416"/>
            <a:chExt cx="2821159" cy="2606333"/>
          </a:xfrm>
        </p:grpSpPr>
        <p:grpSp>
          <p:nvGrpSpPr>
            <p:cNvPr id="5" name="Gruppieren 4">
              <a:extLst>
                <a:ext uri="{FF2B5EF4-FFF2-40B4-BE49-F238E27FC236}">
                  <a16:creationId xmlns:a16="http://schemas.microsoft.com/office/drawing/2014/main" id="{49B23CEE-68C0-4BF0-8FAB-70AAC799B73D}"/>
                </a:ext>
              </a:extLst>
            </p:cNvPr>
            <p:cNvGrpSpPr/>
            <p:nvPr/>
          </p:nvGrpSpPr>
          <p:grpSpPr>
            <a:xfrm>
              <a:off x="2464904" y="2299252"/>
              <a:ext cx="2694992" cy="2259497"/>
              <a:chOff x="2464904" y="2299252"/>
              <a:chExt cx="2694992" cy="2259497"/>
            </a:xfrm>
          </p:grpSpPr>
          <p:cxnSp>
            <p:nvCxnSpPr>
              <p:cNvPr id="8" name="Gerade Verbindung mit Pfeil 7">
                <a:extLst>
                  <a:ext uri="{FF2B5EF4-FFF2-40B4-BE49-F238E27FC236}">
                    <a16:creationId xmlns:a16="http://schemas.microsoft.com/office/drawing/2014/main" id="{F8869EE9-8830-4771-AC80-AC90A9A8384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4904" y="2299252"/>
                <a:ext cx="0" cy="225949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mit Pfeil 8">
                <a:extLst>
                  <a:ext uri="{FF2B5EF4-FFF2-40B4-BE49-F238E27FC236}">
                    <a16:creationId xmlns:a16="http://schemas.microsoft.com/office/drawing/2014/main" id="{91CC2A35-AA51-4677-B715-FD9AF6369A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4904" y="4558749"/>
                <a:ext cx="269499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CE257FCD-A083-4C14-8BFC-8E02D093EBDC}"/>
                </a:ext>
              </a:extLst>
            </p:cNvPr>
            <p:cNvSpPr txBox="1"/>
            <p:nvPr/>
          </p:nvSpPr>
          <p:spPr>
            <a:xfrm>
              <a:off x="4893950" y="4157379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67ACA298-8BEB-4A8A-8A56-85E732C1900B}"/>
                </a:ext>
              </a:extLst>
            </p:cNvPr>
            <p:cNvSpPr txBox="1"/>
            <p:nvPr/>
          </p:nvSpPr>
          <p:spPr>
            <a:xfrm>
              <a:off x="2372873" y="195241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y</a:t>
              </a:r>
            </a:p>
          </p:txBody>
        </p:sp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44F33E59-B8EC-43A0-8044-C72B596176F2}"/>
              </a:ext>
            </a:extLst>
          </p:cNvPr>
          <p:cNvGrpSpPr/>
          <p:nvPr/>
        </p:nvGrpSpPr>
        <p:grpSpPr>
          <a:xfrm rot="20779304">
            <a:off x="350448" y="5121573"/>
            <a:ext cx="1440000" cy="1440000"/>
            <a:chOff x="350448" y="5121573"/>
            <a:chExt cx="1440000" cy="1440000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27AB67A1-FDA6-4FA0-A9FD-9D9526E7320A}"/>
                </a:ext>
              </a:extLst>
            </p:cNvPr>
            <p:cNvGrpSpPr/>
            <p:nvPr/>
          </p:nvGrpSpPr>
          <p:grpSpPr>
            <a:xfrm>
              <a:off x="350448" y="5121573"/>
              <a:ext cx="1440000" cy="1440000"/>
              <a:chOff x="2739336" y="1568418"/>
              <a:chExt cx="1440000" cy="1440000"/>
            </a:xfrm>
          </p:grpSpPr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4474B4C8-0184-47B7-89B8-E4EA95F22D3E}"/>
                  </a:ext>
                </a:extLst>
              </p:cNvPr>
              <p:cNvCxnSpPr>
                <a:cxnSpLocks/>
                <a:stCxn id="19" idx="1"/>
                <a:endCxn id="19" idx="3"/>
              </p:cNvCxnSpPr>
              <p:nvPr/>
            </p:nvCxnSpPr>
            <p:spPr>
              <a:xfrm>
                <a:off x="2739336" y="2288418"/>
                <a:ext cx="144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r Verbinder 17">
                <a:extLst>
                  <a:ext uri="{FF2B5EF4-FFF2-40B4-BE49-F238E27FC236}">
                    <a16:creationId xmlns:a16="http://schemas.microsoft.com/office/drawing/2014/main" id="{20532FC1-79F3-4200-A219-A777A8549760}"/>
                  </a:ext>
                </a:extLst>
              </p:cNvPr>
              <p:cNvCxnSpPr>
                <a:cxnSpLocks/>
                <a:stCxn id="19" idx="2"/>
                <a:endCxn id="19" idx="0"/>
              </p:cNvCxnSpPr>
              <p:nvPr/>
            </p:nvCxnSpPr>
            <p:spPr>
              <a:xfrm flipV="1">
                <a:off x="3459336" y="1568418"/>
                <a:ext cx="0" cy="144000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500E3EC3-C2D5-45A1-9CDB-C0D9D244B724}"/>
                  </a:ext>
                </a:extLst>
              </p:cNvPr>
              <p:cNvSpPr/>
              <p:nvPr/>
            </p:nvSpPr>
            <p:spPr>
              <a:xfrm>
                <a:off x="2739336" y="1568418"/>
                <a:ext cx="1440000" cy="14400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 err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65818DF8-4E3D-4382-ACDC-3EB91180DCA4}"/>
                </a:ext>
              </a:extLst>
            </p:cNvPr>
            <p:cNvGrpSpPr/>
            <p:nvPr/>
          </p:nvGrpSpPr>
          <p:grpSpPr>
            <a:xfrm>
              <a:off x="1070447" y="5328934"/>
              <a:ext cx="511202" cy="510238"/>
              <a:chOff x="2464904" y="4016149"/>
              <a:chExt cx="559488" cy="542600"/>
            </a:xfrm>
          </p:grpSpPr>
          <p:cxnSp>
            <p:nvCxnSpPr>
              <p:cNvPr id="15" name="Gerade Verbindung mit Pfeil 14">
                <a:extLst>
                  <a:ext uri="{FF2B5EF4-FFF2-40B4-BE49-F238E27FC236}">
                    <a16:creationId xmlns:a16="http://schemas.microsoft.com/office/drawing/2014/main" id="{DD482B71-8D79-47E0-A48D-61D0A43E8C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4904" y="4016149"/>
                <a:ext cx="0" cy="54260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mit Pfeil 15">
                <a:extLst>
                  <a:ext uri="{FF2B5EF4-FFF2-40B4-BE49-F238E27FC236}">
                    <a16:creationId xmlns:a16="http://schemas.microsoft.com/office/drawing/2014/main" id="{0753004A-CFDF-4012-8276-A88EF65CDE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4904" y="4558749"/>
                <a:ext cx="559488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5FEEE2F7-5079-410D-A0E4-2159771ECE28}"/>
                </a:ext>
              </a:extLst>
            </p:cNvPr>
            <p:cNvSpPr txBox="1"/>
            <p:nvPr/>
          </p:nvSpPr>
          <p:spPr>
            <a:xfrm>
              <a:off x="1196607" y="5809045"/>
              <a:ext cx="385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D66AF1DF-93B3-4BEE-AC25-709CB8218378}"/>
                </a:ext>
              </a:extLst>
            </p:cNvPr>
            <p:cNvSpPr txBox="1"/>
            <p:nvPr/>
          </p:nvSpPr>
          <p:spPr>
            <a:xfrm>
              <a:off x="757388" y="5270111"/>
              <a:ext cx="385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y</a:t>
              </a:r>
              <a:r>
                <a:rPr lang="de-DE" baseline="-25000" dirty="0"/>
                <a:t>1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B67DC12C-AD91-4641-94B0-5F46AE51FB70}"/>
              </a:ext>
            </a:extLst>
          </p:cNvPr>
          <p:cNvGrpSpPr/>
          <p:nvPr/>
        </p:nvGrpSpPr>
        <p:grpSpPr>
          <a:xfrm>
            <a:off x="2941674" y="869862"/>
            <a:ext cx="1080000" cy="1080000"/>
            <a:chOff x="2901772" y="2081828"/>
            <a:chExt cx="1080000" cy="1080000"/>
          </a:xfrm>
        </p:grpSpPr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B8B8BE24-0DE2-4590-AD23-179B7F91153D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11334500-BA6B-425D-8BE2-195E16F86E13}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 flipV="1">
              <a:off x="3441772" y="208182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7CC559AB-C3CB-4797-BE03-540E6307B316}"/>
                </a:ext>
              </a:extLst>
            </p:cNvPr>
            <p:cNvSpPr/>
            <p:nvPr/>
          </p:nvSpPr>
          <p:spPr>
            <a:xfrm>
              <a:off x="2901772" y="20818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DE3D43CE-87F7-410A-B4A6-3E97C6DCFCE8}"/>
              </a:ext>
            </a:extLst>
          </p:cNvPr>
          <p:cNvGrpSpPr/>
          <p:nvPr/>
        </p:nvGrpSpPr>
        <p:grpSpPr>
          <a:xfrm>
            <a:off x="10213351" y="4968442"/>
            <a:ext cx="1440000" cy="1440000"/>
            <a:chOff x="4532700" y="2888776"/>
            <a:chExt cx="1440000" cy="1440000"/>
          </a:xfrm>
        </p:grpSpPr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C5D95DF2-1165-4FB7-BAE3-6E6D8924AF7E}"/>
                </a:ext>
              </a:extLst>
            </p:cNvPr>
            <p:cNvSpPr/>
            <p:nvPr/>
          </p:nvSpPr>
          <p:spPr>
            <a:xfrm>
              <a:off x="4865287" y="3192204"/>
              <a:ext cx="738965" cy="737635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6" name="Gerader Verbinder 25">
              <a:extLst>
                <a:ext uri="{FF2B5EF4-FFF2-40B4-BE49-F238E27FC236}">
                  <a16:creationId xmlns:a16="http://schemas.microsoft.com/office/drawing/2014/main" id="{51ECF5EF-9603-4A0A-B0C5-EC0032E1ED25}"/>
                </a:ext>
              </a:extLst>
            </p:cNvPr>
            <p:cNvCxnSpPr>
              <a:cxnSpLocks/>
              <a:endCxn id="25" idx="4"/>
            </p:cNvCxnSpPr>
            <p:nvPr/>
          </p:nvCxnSpPr>
          <p:spPr>
            <a:xfrm flipH="1" flipV="1">
              <a:off x="5234770" y="3929839"/>
              <a:ext cx="17930" cy="39893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BDC1E0A-EB15-430D-8915-28CB867194CE}"/>
                </a:ext>
              </a:extLst>
            </p:cNvPr>
            <p:cNvCxnSpPr>
              <a:cxnSpLocks/>
              <a:endCxn id="25" idx="6"/>
            </p:cNvCxnSpPr>
            <p:nvPr/>
          </p:nvCxnSpPr>
          <p:spPr>
            <a:xfrm flipH="1" flipV="1">
              <a:off x="5604252" y="3561022"/>
              <a:ext cx="368448" cy="4775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67D0B370-8FCA-456F-9B31-E60B4589115D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4532700" y="3561022"/>
              <a:ext cx="332587" cy="4775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8B740918-557A-42BD-8D47-99CE7706F213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V="1">
              <a:off x="5234770" y="2888776"/>
              <a:ext cx="17930" cy="30342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B855B335-042F-4C1A-9D5C-7B5FEF7637DD}"/>
              </a:ext>
            </a:extLst>
          </p:cNvPr>
          <p:cNvGrpSpPr/>
          <p:nvPr/>
        </p:nvGrpSpPr>
        <p:grpSpPr>
          <a:xfrm>
            <a:off x="4739862" y="597996"/>
            <a:ext cx="1080000" cy="1080000"/>
            <a:chOff x="2901772" y="2081828"/>
            <a:chExt cx="1080000" cy="1080000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05B7366B-2051-47F0-AFC9-8A870EFC7C8E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760C5423-4A2D-4653-BD9A-1FB34F0EF47F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 flipV="1">
              <a:off x="3441772" y="208182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656DAE48-2C85-4A4B-BEC4-CCB7DB07EB83}"/>
                </a:ext>
              </a:extLst>
            </p:cNvPr>
            <p:cNvSpPr/>
            <p:nvPr/>
          </p:nvSpPr>
          <p:spPr>
            <a:xfrm>
              <a:off x="2901772" y="20818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D2186DAF-D49D-4C10-ACC3-71BF094B4A95}"/>
              </a:ext>
            </a:extLst>
          </p:cNvPr>
          <p:cNvGrpSpPr/>
          <p:nvPr/>
        </p:nvGrpSpPr>
        <p:grpSpPr>
          <a:xfrm>
            <a:off x="6359862" y="611286"/>
            <a:ext cx="1080000" cy="1080000"/>
            <a:chOff x="2901772" y="2081828"/>
            <a:chExt cx="1080000" cy="1080000"/>
          </a:xfrm>
        </p:grpSpPr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E11FEFE9-CBFD-4AB0-B16D-2C2B2270F5A7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EDE4F98-3DFA-44FC-91C4-263E3E440768}"/>
                </a:ext>
              </a:extLst>
            </p:cNvPr>
            <p:cNvCxnSpPr>
              <a:cxnSpLocks/>
              <a:endCxn id="37" idx="0"/>
            </p:cNvCxnSpPr>
            <p:nvPr/>
          </p:nvCxnSpPr>
          <p:spPr>
            <a:xfrm flipV="1">
              <a:off x="3441772" y="208182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2AFDEC3C-E7D3-490C-9E00-B478CC5E9D44}"/>
                </a:ext>
              </a:extLst>
            </p:cNvPr>
            <p:cNvSpPr/>
            <p:nvPr/>
          </p:nvSpPr>
          <p:spPr>
            <a:xfrm>
              <a:off x="2901772" y="20818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DB94BA9E-5918-46D8-942E-D1E76EF42610}"/>
              </a:ext>
            </a:extLst>
          </p:cNvPr>
          <p:cNvGrpSpPr/>
          <p:nvPr/>
        </p:nvGrpSpPr>
        <p:grpSpPr>
          <a:xfrm>
            <a:off x="8180409" y="869862"/>
            <a:ext cx="1080000" cy="1080000"/>
            <a:chOff x="2901772" y="2081828"/>
            <a:chExt cx="1080000" cy="1080000"/>
          </a:xfrm>
        </p:grpSpPr>
        <p:cxnSp>
          <p:nvCxnSpPr>
            <p:cNvPr id="39" name="Gerader Verbinder 38">
              <a:extLst>
                <a:ext uri="{FF2B5EF4-FFF2-40B4-BE49-F238E27FC236}">
                  <a16:creationId xmlns:a16="http://schemas.microsoft.com/office/drawing/2014/main" id="{2F28A6D1-CABF-4B3C-937D-FEEF184DB05D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C7E3A3D2-9128-4EDA-AFF2-11C1DBE95821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 flipV="1">
              <a:off x="3441772" y="208182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hteck 40">
              <a:extLst>
                <a:ext uri="{FF2B5EF4-FFF2-40B4-BE49-F238E27FC236}">
                  <a16:creationId xmlns:a16="http://schemas.microsoft.com/office/drawing/2014/main" id="{61064DF1-F42A-46BC-A12E-C778AD6B0D89}"/>
                </a:ext>
              </a:extLst>
            </p:cNvPr>
            <p:cNvSpPr/>
            <p:nvPr/>
          </p:nvSpPr>
          <p:spPr>
            <a:xfrm>
              <a:off x="2901772" y="20818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14445270-480D-4810-BE8A-A2C53A75BAAB}"/>
              </a:ext>
            </a:extLst>
          </p:cNvPr>
          <p:cNvGrpSpPr/>
          <p:nvPr/>
        </p:nvGrpSpPr>
        <p:grpSpPr>
          <a:xfrm>
            <a:off x="6066523" y="4931696"/>
            <a:ext cx="1080000" cy="1080000"/>
            <a:chOff x="2901772" y="2081828"/>
            <a:chExt cx="1080000" cy="1080000"/>
          </a:xfrm>
        </p:grpSpPr>
        <p:cxnSp>
          <p:nvCxnSpPr>
            <p:cNvPr id="43" name="Gerader Verbinder 42">
              <a:extLst>
                <a:ext uri="{FF2B5EF4-FFF2-40B4-BE49-F238E27FC236}">
                  <a16:creationId xmlns:a16="http://schemas.microsoft.com/office/drawing/2014/main" id="{209958DC-6B8C-45C2-BF81-4F500BD0056D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F11D21AA-35C9-447D-BC0B-F00D71512A86}"/>
                </a:ext>
              </a:extLst>
            </p:cNvPr>
            <p:cNvCxnSpPr>
              <a:cxnSpLocks/>
              <a:endCxn id="45" idx="0"/>
            </p:cNvCxnSpPr>
            <p:nvPr/>
          </p:nvCxnSpPr>
          <p:spPr>
            <a:xfrm flipV="1">
              <a:off x="3441772" y="208182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5EC547E6-5835-4F9D-AE66-0E98E9556C7A}"/>
                </a:ext>
              </a:extLst>
            </p:cNvPr>
            <p:cNvSpPr/>
            <p:nvPr/>
          </p:nvSpPr>
          <p:spPr>
            <a:xfrm>
              <a:off x="2901772" y="20818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34CFE3C0-A56B-48A8-9C32-CCFB269FF22D}"/>
              </a:ext>
            </a:extLst>
          </p:cNvPr>
          <p:cNvGrpSpPr/>
          <p:nvPr/>
        </p:nvGrpSpPr>
        <p:grpSpPr>
          <a:xfrm rot="14413271">
            <a:off x="9600874" y="2174551"/>
            <a:ext cx="1080000" cy="970459"/>
            <a:chOff x="2901772" y="1999906"/>
            <a:chExt cx="1080000" cy="970459"/>
          </a:xfrm>
        </p:grpSpPr>
        <p:cxnSp>
          <p:nvCxnSpPr>
            <p:cNvPr id="47" name="Gerader Verbinder 46">
              <a:extLst>
                <a:ext uri="{FF2B5EF4-FFF2-40B4-BE49-F238E27FC236}">
                  <a16:creationId xmlns:a16="http://schemas.microsoft.com/office/drawing/2014/main" id="{620ADCD1-E5B9-426A-A2A2-9600D5A8E251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r Verbinder 47">
              <a:extLst>
                <a:ext uri="{FF2B5EF4-FFF2-40B4-BE49-F238E27FC236}">
                  <a16:creationId xmlns:a16="http://schemas.microsoft.com/office/drawing/2014/main" id="{8C90F866-7F1E-44D2-BEFD-76519A72CD25}"/>
                </a:ext>
              </a:extLst>
            </p:cNvPr>
            <p:cNvCxnSpPr>
              <a:cxnSpLocks/>
            </p:cNvCxnSpPr>
            <p:nvPr/>
          </p:nvCxnSpPr>
          <p:spPr>
            <a:xfrm rot="7186729" flipH="1" flipV="1">
              <a:off x="3202842" y="2479019"/>
              <a:ext cx="970459" cy="1223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B3D91F61-5C3F-413E-B237-328E07059180}"/>
              </a:ext>
            </a:extLst>
          </p:cNvPr>
          <p:cNvGrpSpPr/>
          <p:nvPr/>
        </p:nvGrpSpPr>
        <p:grpSpPr>
          <a:xfrm rot="6949339">
            <a:off x="1146941" y="2782397"/>
            <a:ext cx="1080000" cy="869828"/>
            <a:chOff x="2901772" y="2058056"/>
            <a:chExt cx="1080000" cy="869828"/>
          </a:xfrm>
        </p:grpSpPr>
        <p:cxnSp>
          <p:nvCxnSpPr>
            <p:cNvPr id="50" name="Gerader Verbinder 49">
              <a:extLst>
                <a:ext uri="{FF2B5EF4-FFF2-40B4-BE49-F238E27FC236}">
                  <a16:creationId xmlns:a16="http://schemas.microsoft.com/office/drawing/2014/main" id="{CD018A4A-01FA-4008-9472-2C6A3D13195C}"/>
                </a:ext>
              </a:extLst>
            </p:cNvPr>
            <p:cNvCxnSpPr>
              <a:cxnSpLocks/>
            </p:cNvCxnSpPr>
            <p:nvPr/>
          </p:nvCxnSpPr>
          <p:spPr>
            <a:xfrm>
              <a:off x="2901772" y="2927884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B0BFD6D3-3036-4A4E-A897-AD8D409265C5}"/>
                </a:ext>
              </a:extLst>
            </p:cNvPr>
            <p:cNvCxnSpPr>
              <a:cxnSpLocks/>
            </p:cNvCxnSpPr>
            <p:nvPr/>
          </p:nvCxnSpPr>
          <p:spPr>
            <a:xfrm rot="14650661">
              <a:off x="2878559" y="2427520"/>
              <a:ext cx="861511" cy="12258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Freihandform: Form 51">
            <a:extLst>
              <a:ext uri="{FF2B5EF4-FFF2-40B4-BE49-F238E27FC236}">
                <a16:creationId xmlns:a16="http://schemas.microsoft.com/office/drawing/2014/main" id="{F670CE0F-D1CE-4CEE-AEB5-D2EA4FC805AE}"/>
              </a:ext>
            </a:extLst>
          </p:cNvPr>
          <p:cNvSpPr/>
          <p:nvPr/>
        </p:nvSpPr>
        <p:spPr>
          <a:xfrm>
            <a:off x="1524000" y="1677996"/>
            <a:ext cx="1419225" cy="846129"/>
          </a:xfrm>
          <a:custGeom>
            <a:avLst/>
            <a:gdLst>
              <a:gd name="connsiteX0" fmla="*/ 0 w 1419225"/>
              <a:gd name="connsiteY0" fmla="*/ 846129 h 846129"/>
              <a:gd name="connsiteX1" fmla="*/ 161925 w 1419225"/>
              <a:gd name="connsiteY1" fmla="*/ 531804 h 846129"/>
              <a:gd name="connsiteX2" fmla="*/ 295275 w 1419225"/>
              <a:gd name="connsiteY2" fmla="*/ 417504 h 846129"/>
              <a:gd name="connsiteX3" fmla="*/ 561975 w 1419225"/>
              <a:gd name="connsiteY3" fmla="*/ 265104 h 846129"/>
              <a:gd name="connsiteX4" fmla="*/ 942975 w 1419225"/>
              <a:gd name="connsiteY4" fmla="*/ 131754 h 846129"/>
              <a:gd name="connsiteX5" fmla="*/ 1200150 w 1419225"/>
              <a:gd name="connsiteY5" fmla="*/ 26979 h 846129"/>
              <a:gd name="connsiteX6" fmla="*/ 1419225 w 1419225"/>
              <a:gd name="connsiteY6" fmla="*/ 26979 h 846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19225" h="846129">
                <a:moveTo>
                  <a:pt x="0" y="846129"/>
                </a:moveTo>
                <a:cubicBezTo>
                  <a:pt x="56356" y="724685"/>
                  <a:pt x="112713" y="603241"/>
                  <a:pt x="161925" y="531804"/>
                </a:cubicBezTo>
                <a:cubicBezTo>
                  <a:pt x="211138" y="460366"/>
                  <a:pt x="228600" y="461954"/>
                  <a:pt x="295275" y="417504"/>
                </a:cubicBezTo>
                <a:cubicBezTo>
                  <a:pt x="361950" y="373054"/>
                  <a:pt x="454025" y="312729"/>
                  <a:pt x="561975" y="265104"/>
                </a:cubicBezTo>
                <a:cubicBezTo>
                  <a:pt x="669925" y="217479"/>
                  <a:pt x="836613" y="171441"/>
                  <a:pt x="942975" y="131754"/>
                </a:cubicBezTo>
                <a:cubicBezTo>
                  <a:pt x="1049337" y="92067"/>
                  <a:pt x="1120775" y="44441"/>
                  <a:pt x="1200150" y="26979"/>
                </a:cubicBezTo>
                <a:cubicBezTo>
                  <a:pt x="1279525" y="9517"/>
                  <a:pt x="1385888" y="-23821"/>
                  <a:pt x="1419225" y="26979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Freihandform: Form 52">
            <a:extLst>
              <a:ext uri="{FF2B5EF4-FFF2-40B4-BE49-F238E27FC236}">
                <a16:creationId xmlns:a16="http://schemas.microsoft.com/office/drawing/2014/main" id="{162D996A-AC25-48E6-A681-8441C404D4D5}"/>
              </a:ext>
            </a:extLst>
          </p:cNvPr>
          <p:cNvSpPr/>
          <p:nvPr/>
        </p:nvSpPr>
        <p:spPr>
          <a:xfrm>
            <a:off x="4013200" y="1422806"/>
            <a:ext cx="723900" cy="278994"/>
          </a:xfrm>
          <a:custGeom>
            <a:avLst/>
            <a:gdLst>
              <a:gd name="connsiteX0" fmla="*/ 0 w 723900"/>
              <a:gd name="connsiteY0" fmla="*/ 278994 h 278994"/>
              <a:gd name="connsiteX1" fmla="*/ 158750 w 723900"/>
              <a:gd name="connsiteY1" fmla="*/ 215494 h 278994"/>
              <a:gd name="connsiteX2" fmla="*/ 222250 w 723900"/>
              <a:gd name="connsiteY2" fmla="*/ 139294 h 278994"/>
              <a:gd name="connsiteX3" fmla="*/ 342900 w 723900"/>
              <a:gd name="connsiteY3" fmla="*/ 63094 h 278994"/>
              <a:gd name="connsiteX4" fmla="*/ 533400 w 723900"/>
              <a:gd name="connsiteY4" fmla="*/ 24994 h 278994"/>
              <a:gd name="connsiteX5" fmla="*/ 723900 w 723900"/>
              <a:gd name="connsiteY5" fmla="*/ 24994 h 278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3900" h="278994">
                <a:moveTo>
                  <a:pt x="0" y="278994"/>
                </a:moveTo>
                <a:cubicBezTo>
                  <a:pt x="60854" y="258885"/>
                  <a:pt x="121708" y="238777"/>
                  <a:pt x="158750" y="215494"/>
                </a:cubicBezTo>
                <a:cubicBezTo>
                  <a:pt x="195792" y="192211"/>
                  <a:pt x="191558" y="164694"/>
                  <a:pt x="222250" y="139294"/>
                </a:cubicBezTo>
                <a:cubicBezTo>
                  <a:pt x="252942" y="113894"/>
                  <a:pt x="291042" y="82144"/>
                  <a:pt x="342900" y="63094"/>
                </a:cubicBezTo>
                <a:cubicBezTo>
                  <a:pt x="394758" y="44044"/>
                  <a:pt x="469900" y="31344"/>
                  <a:pt x="533400" y="24994"/>
                </a:cubicBezTo>
                <a:cubicBezTo>
                  <a:pt x="596900" y="18644"/>
                  <a:pt x="676275" y="-27923"/>
                  <a:pt x="723900" y="24994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Freihandform: Form 53">
            <a:extLst>
              <a:ext uri="{FF2B5EF4-FFF2-40B4-BE49-F238E27FC236}">
                <a16:creationId xmlns:a16="http://schemas.microsoft.com/office/drawing/2014/main" id="{17B7096B-2B2F-4AB0-A574-F9E97692E067}"/>
              </a:ext>
            </a:extLst>
          </p:cNvPr>
          <p:cNvSpPr/>
          <p:nvPr/>
        </p:nvSpPr>
        <p:spPr>
          <a:xfrm>
            <a:off x="5822950" y="1432656"/>
            <a:ext cx="546100" cy="34194"/>
          </a:xfrm>
          <a:custGeom>
            <a:avLst/>
            <a:gdLst>
              <a:gd name="connsiteX0" fmla="*/ 0 w 546100"/>
              <a:gd name="connsiteY0" fmla="*/ 2444 h 34194"/>
              <a:gd name="connsiteX1" fmla="*/ 133350 w 546100"/>
              <a:gd name="connsiteY1" fmla="*/ 2444 h 34194"/>
              <a:gd name="connsiteX2" fmla="*/ 292100 w 546100"/>
              <a:gd name="connsiteY2" fmla="*/ 27844 h 34194"/>
              <a:gd name="connsiteX3" fmla="*/ 406400 w 546100"/>
              <a:gd name="connsiteY3" fmla="*/ 27844 h 34194"/>
              <a:gd name="connsiteX4" fmla="*/ 546100 w 546100"/>
              <a:gd name="connsiteY4" fmla="*/ 34194 h 34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100" h="34194">
                <a:moveTo>
                  <a:pt x="0" y="2444"/>
                </a:moveTo>
                <a:cubicBezTo>
                  <a:pt x="42333" y="327"/>
                  <a:pt x="84667" y="-1789"/>
                  <a:pt x="133350" y="2444"/>
                </a:cubicBezTo>
                <a:cubicBezTo>
                  <a:pt x="182033" y="6677"/>
                  <a:pt x="246592" y="23611"/>
                  <a:pt x="292100" y="27844"/>
                </a:cubicBezTo>
                <a:cubicBezTo>
                  <a:pt x="337608" y="32077"/>
                  <a:pt x="364067" y="26786"/>
                  <a:pt x="406400" y="27844"/>
                </a:cubicBezTo>
                <a:cubicBezTo>
                  <a:pt x="448733" y="28902"/>
                  <a:pt x="517525" y="34194"/>
                  <a:pt x="546100" y="34194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Freihandform: Form 54">
            <a:extLst>
              <a:ext uri="{FF2B5EF4-FFF2-40B4-BE49-F238E27FC236}">
                <a16:creationId xmlns:a16="http://schemas.microsoft.com/office/drawing/2014/main" id="{35527236-CF90-4EE5-B05C-1E709DCDA568}"/>
              </a:ext>
            </a:extLst>
          </p:cNvPr>
          <p:cNvSpPr/>
          <p:nvPr/>
        </p:nvSpPr>
        <p:spPr>
          <a:xfrm>
            <a:off x="7435850" y="1452317"/>
            <a:ext cx="781050" cy="268533"/>
          </a:xfrm>
          <a:custGeom>
            <a:avLst/>
            <a:gdLst>
              <a:gd name="connsiteX0" fmla="*/ 0 w 781050"/>
              <a:gd name="connsiteY0" fmla="*/ 1833 h 268533"/>
              <a:gd name="connsiteX1" fmla="*/ 69850 w 781050"/>
              <a:gd name="connsiteY1" fmla="*/ 1833 h 268533"/>
              <a:gd name="connsiteX2" fmla="*/ 133350 w 781050"/>
              <a:gd name="connsiteY2" fmla="*/ 20883 h 268533"/>
              <a:gd name="connsiteX3" fmla="*/ 171450 w 781050"/>
              <a:gd name="connsiteY3" fmla="*/ 52633 h 268533"/>
              <a:gd name="connsiteX4" fmla="*/ 228600 w 781050"/>
              <a:gd name="connsiteY4" fmla="*/ 97083 h 268533"/>
              <a:gd name="connsiteX5" fmla="*/ 273050 w 781050"/>
              <a:gd name="connsiteY5" fmla="*/ 198683 h 268533"/>
              <a:gd name="connsiteX6" fmla="*/ 374650 w 781050"/>
              <a:gd name="connsiteY6" fmla="*/ 255833 h 268533"/>
              <a:gd name="connsiteX7" fmla="*/ 457200 w 781050"/>
              <a:gd name="connsiteY7" fmla="*/ 262183 h 268533"/>
              <a:gd name="connsiteX8" fmla="*/ 596900 w 781050"/>
              <a:gd name="connsiteY8" fmla="*/ 262183 h 268533"/>
              <a:gd name="connsiteX9" fmla="*/ 781050 w 781050"/>
              <a:gd name="connsiteY9" fmla="*/ 268533 h 268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1050" h="268533">
                <a:moveTo>
                  <a:pt x="0" y="1833"/>
                </a:moveTo>
                <a:cubicBezTo>
                  <a:pt x="23812" y="245"/>
                  <a:pt x="47625" y="-1342"/>
                  <a:pt x="69850" y="1833"/>
                </a:cubicBezTo>
                <a:cubicBezTo>
                  <a:pt x="92075" y="5008"/>
                  <a:pt x="116417" y="12416"/>
                  <a:pt x="133350" y="20883"/>
                </a:cubicBezTo>
                <a:cubicBezTo>
                  <a:pt x="150283" y="29350"/>
                  <a:pt x="155575" y="39933"/>
                  <a:pt x="171450" y="52633"/>
                </a:cubicBezTo>
                <a:cubicBezTo>
                  <a:pt x="187325" y="65333"/>
                  <a:pt x="211667" y="72741"/>
                  <a:pt x="228600" y="97083"/>
                </a:cubicBezTo>
                <a:cubicBezTo>
                  <a:pt x="245533" y="121425"/>
                  <a:pt x="248708" y="172225"/>
                  <a:pt x="273050" y="198683"/>
                </a:cubicBezTo>
                <a:cubicBezTo>
                  <a:pt x="297392" y="225141"/>
                  <a:pt x="343958" y="245250"/>
                  <a:pt x="374650" y="255833"/>
                </a:cubicBezTo>
                <a:cubicBezTo>
                  <a:pt x="405342" y="266416"/>
                  <a:pt x="420158" y="261125"/>
                  <a:pt x="457200" y="262183"/>
                </a:cubicBezTo>
                <a:cubicBezTo>
                  <a:pt x="494242" y="263241"/>
                  <a:pt x="542925" y="261125"/>
                  <a:pt x="596900" y="262183"/>
                </a:cubicBezTo>
                <a:cubicBezTo>
                  <a:pt x="650875" y="263241"/>
                  <a:pt x="715962" y="265887"/>
                  <a:pt x="781050" y="268533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Freihandform: Form 55">
            <a:extLst>
              <a:ext uri="{FF2B5EF4-FFF2-40B4-BE49-F238E27FC236}">
                <a16:creationId xmlns:a16="http://schemas.microsoft.com/office/drawing/2014/main" id="{A2136B0F-036D-4257-8969-1B03083A8806}"/>
              </a:ext>
            </a:extLst>
          </p:cNvPr>
          <p:cNvSpPr/>
          <p:nvPr/>
        </p:nvSpPr>
        <p:spPr>
          <a:xfrm>
            <a:off x="9264650" y="1707540"/>
            <a:ext cx="990600" cy="280010"/>
          </a:xfrm>
          <a:custGeom>
            <a:avLst/>
            <a:gdLst>
              <a:gd name="connsiteX0" fmla="*/ 0 w 990600"/>
              <a:gd name="connsiteY0" fmla="*/ 610 h 280010"/>
              <a:gd name="connsiteX1" fmla="*/ 101600 w 990600"/>
              <a:gd name="connsiteY1" fmla="*/ 610 h 280010"/>
              <a:gd name="connsiteX2" fmla="*/ 222250 w 990600"/>
              <a:gd name="connsiteY2" fmla="*/ 6960 h 280010"/>
              <a:gd name="connsiteX3" fmla="*/ 419100 w 990600"/>
              <a:gd name="connsiteY3" fmla="*/ 26010 h 280010"/>
              <a:gd name="connsiteX4" fmla="*/ 628650 w 990600"/>
              <a:gd name="connsiteY4" fmla="*/ 51410 h 280010"/>
              <a:gd name="connsiteX5" fmla="*/ 857250 w 990600"/>
              <a:gd name="connsiteY5" fmla="*/ 83160 h 280010"/>
              <a:gd name="connsiteX6" fmla="*/ 946150 w 990600"/>
              <a:gd name="connsiteY6" fmla="*/ 133960 h 280010"/>
              <a:gd name="connsiteX7" fmla="*/ 971550 w 990600"/>
              <a:gd name="connsiteY7" fmla="*/ 184760 h 280010"/>
              <a:gd name="connsiteX8" fmla="*/ 990600 w 990600"/>
              <a:gd name="connsiteY8" fmla="*/ 280010 h 28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0600" h="280010">
                <a:moveTo>
                  <a:pt x="0" y="610"/>
                </a:moveTo>
                <a:cubicBezTo>
                  <a:pt x="32279" y="81"/>
                  <a:pt x="64558" y="-448"/>
                  <a:pt x="101600" y="610"/>
                </a:cubicBezTo>
                <a:cubicBezTo>
                  <a:pt x="138642" y="1668"/>
                  <a:pt x="169333" y="2727"/>
                  <a:pt x="222250" y="6960"/>
                </a:cubicBezTo>
                <a:cubicBezTo>
                  <a:pt x="275167" y="11193"/>
                  <a:pt x="351367" y="18602"/>
                  <a:pt x="419100" y="26010"/>
                </a:cubicBezTo>
                <a:cubicBezTo>
                  <a:pt x="486833" y="33418"/>
                  <a:pt x="628650" y="51410"/>
                  <a:pt x="628650" y="51410"/>
                </a:cubicBezTo>
                <a:cubicBezTo>
                  <a:pt x="701675" y="60935"/>
                  <a:pt x="804333" y="69402"/>
                  <a:pt x="857250" y="83160"/>
                </a:cubicBezTo>
                <a:cubicBezTo>
                  <a:pt x="910167" y="96918"/>
                  <a:pt x="927100" y="117027"/>
                  <a:pt x="946150" y="133960"/>
                </a:cubicBezTo>
                <a:cubicBezTo>
                  <a:pt x="965200" y="150893"/>
                  <a:pt x="964142" y="160418"/>
                  <a:pt x="971550" y="184760"/>
                </a:cubicBezTo>
                <a:cubicBezTo>
                  <a:pt x="978958" y="209102"/>
                  <a:pt x="977900" y="253552"/>
                  <a:pt x="990600" y="28001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Freihandform: Form 56">
            <a:extLst>
              <a:ext uri="{FF2B5EF4-FFF2-40B4-BE49-F238E27FC236}">
                <a16:creationId xmlns:a16="http://schemas.microsoft.com/office/drawing/2014/main" id="{5DE9A7E7-DB78-462D-B3A9-E0330A250F6E}"/>
              </a:ext>
            </a:extLst>
          </p:cNvPr>
          <p:cNvSpPr/>
          <p:nvPr/>
        </p:nvSpPr>
        <p:spPr>
          <a:xfrm>
            <a:off x="10788650" y="2914650"/>
            <a:ext cx="166932" cy="533400"/>
          </a:xfrm>
          <a:custGeom>
            <a:avLst/>
            <a:gdLst>
              <a:gd name="connsiteX0" fmla="*/ 0 w 166932"/>
              <a:gd name="connsiteY0" fmla="*/ 0 h 533400"/>
              <a:gd name="connsiteX1" fmla="*/ 88900 w 166932"/>
              <a:gd name="connsiteY1" fmla="*/ 114300 h 533400"/>
              <a:gd name="connsiteX2" fmla="*/ 146050 w 166932"/>
              <a:gd name="connsiteY2" fmla="*/ 266700 h 533400"/>
              <a:gd name="connsiteX3" fmla="*/ 165100 w 166932"/>
              <a:gd name="connsiteY3" fmla="*/ 406400 h 533400"/>
              <a:gd name="connsiteX4" fmla="*/ 165100 w 166932"/>
              <a:gd name="connsiteY4" fmla="*/ 53340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32" h="533400">
                <a:moveTo>
                  <a:pt x="0" y="0"/>
                </a:moveTo>
                <a:cubicBezTo>
                  <a:pt x="32279" y="34925"/>
                  <a:pt x="64558" y="69850"/>
                  <a:pt x="88900" y="114300"/>
                </a:cubicBezTo>
                <a:cubicBezTo>
                  <a:pt x="113242" y="158750"/>
                  <a:pt x="133350" y="218017"/>
                  <a:pt x="146050" y="266700"/>
                </a:cubicBezTo>
                <a:cubicBezTo>
                  <a:pt x="158750" y="315383"/>
                  <a:pt x="161925" y="361950"/>
                  <a:pt x="165100" y="406400"/>
                </a:cubicBezTo>
                <a:cubicBezTo>
                  <a:pt x="168275" y="450850"/>
                  <a:pt x="166687" y="492125"/>
                  <a:pt x="165100" y="53340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E30DA4E3-A004-45B9-922D-E9EA3A4219D7}"/>
              </a:ext>
            </a:extLst>
          </p:cNvPr>
          <p:cNvSpPr/>
          <p:nvPr/>
        </p:nvSpPr>
        <p:spPr>
          <a:xfrm>
            <a:off x="10940316" y="4508500"/>
            <a:ext cx="21616" cy="457200"/>
          </a:xfrm>
          <a:custGeom>
            <a:avLst/>
            <a:gdLst>
              <a:gd name="connsiteX0" fmla="*/ 19784 w 21616"/>
              <a:gd name="connsiteY0" fmla="*/ 0 h 457200"/>
              <a:gd name="connsiteX1" fmla="*/ 19784 w 21616"/>
              <a:gd name="connsiteY1" fmla="*/ 190500 h 457200"/>
              <a:gd name="connsiteX2" fmla="*/ 734 w 21616"/>
              <a:gd name="connsiteY2" fmla="*/ 342900 h 457200"/>
              <a:gd name="connsiteX3" fmla="*/ 734 w 2161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16" h="457200">
                <a:moveTo>
                  <a:pt x="19784" y="0"/>
                </a:moveTo>
                <a:cubicBezTo>
                  <a:pt x="21371" y="66675"/>
                  <a:pt x="22959" y="133350"/>
                  <a:pt x="19784" y="190500"/>
                </a:cubicBezTo>
                <a:cubicBezTo>
                  <a:pt x="16609" y="247650"/>
                  <a:pt x="3909" y="298450"/>
                  <a:pt x="734" y="342900"/>
                </a:cubicBezTo>
                <a:cubicBezTo>
                  <a:pt x="-2441" y="387350"/>
                  <a:pt x="6026" y="418042"/>
                  <a:pt x="734" y="45720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Freihandform: Form 58">
            <a:extLst>
              <a:ext uri="{FF2B5EF4-FFF2-40B4-BE49-F238E27FC236}">
                <a16:creationId xmlns:a16="http://schemas.microsoft.com/office/drawing/2014/main" id="{C200A835-3A8C-4FBC-880A-40A0177E609F}"/>
              </a:ext>
            </a:extLst>
          </p:cNvPr>
          <p:cNvSpPr/>
          <p:nvPr/>
        </p:nvSpPr>
        <p:spPr>
          <a:xfrm>
            <a:off x="7134225" y="5695950"/>
            <a:ext cx="3086100" cy="124637"/>
          </a:xfrm>
          <a:custGeom>
            <a:avLst/>
            <a:gdLst>
              <a:gd name="connsiteX0" fmla="*/ 3086100 w 3086100"/>
              <a:gd name="connsiteY0" fmla="*/ 0 h 124637"/>
              <a:gd name="connsiteX1" fmla="*/ 2609850 w 3086100"/>
              <a:gd name="connsiteY1" fmla="*/ 28575 h 124637"/>
              <a:gd name="connsiteX2" fmla="*/ 1981200 w 3086100"/>
              <a:gd name="connsiteY2" fmla="*/ 28575 h 124637"/>
              <a:gd name="connsiteX3" fmla="*/ 1238250 w 3086100"/>
              <a:gd name="connsiteY3" fmla="*/ 85725 h 124637"/>
              <a:gd name="connsiteX4" fmla="*/ 523875 w 3086100"/>
              <a:gd name="connsiteY4" fmla="*/ 104775 h 124637"/>
              <a:gd name="connsiteX5" fmla="*/ 219075 w 3086100"/>
              <a:gd name="connsiteY5" fmla="*/ 123825 h 124637"/>
              <a:gd name="connsiteX6" fmla="*/ 0 w 3086100"/>
              <a:gd name="connsiteY6" fmla="*/ 76200 h 124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86100" h="124637">
                <a:moveTo>
                  <a:pt x="3086100" y="0"/>
                </a:moveTo>
                <a:cubicBezTo>
                  <a:pt x="2940050" y="11906"/>
                  <a:pt x="2794000" y="23813"/>
                  <a:pt x="2609850" y="28575"/>
                </a:cubicBezTo>
                <a:cubicBezTo>
                  <a:pt x="2425700" y="33337"/>
                  <a:pt x="2209800" y="19050"/>
                  <a:pt x="1981200" y="28575"/>
                </a:cubicBezTo>
                <a:cubicBezTo>
                  <a:pt x="1752600" y="38100"/>
                  <a:pt x="1481137" y="73025"/>
                  <a:pt x="1238250" y="85725"/>
                </a:cubicBezTo>
                <a:cubicBezTo>
                  <a:pt x="995363" y="98425"/>
                  <a:pt x="693737" y="98425"/>
                  <a:pt x="523875" y="104775"/>
                </a:cubicBezTo>
                <a:cubicBezTo>
                  <a:pt x="354013" y="111125"/>
                  <a:pt x="306387" y="128587"/>
                  <a:pt x="219075" y="123825"/>
                </a:cubicBezTo>
                <a:cubicBezTo>
                  <a:pt x="131763" y="119063"/>
                  <a:pt x="26987" y="82550"/>
                  <a:pt x="0" y="7620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BBFEC26C-23DF-4A80-967E-A90BE206C1B9}"/>
              </a:ext>
            </a:extLst>
          </p:cNvPr>
          <p:cNvCxnSpPr>
            <a:cxnSpLocks/>
          </p:cNvCxnSpPr>
          <p:nvPr/>
        </p:nvCxnSpPr>
        <p:spPr>
          <a:xfrm flipV="1">
            <a:off x="2292245" y="1949863"/>
            <a:ext cx="649429" cy="95871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Gerader Verbinder 60">
            <a:extLst>
              <a:ext uri="{FF2B5EF4-FFF2-40B4-BE49-F238E27FC236}">
                <a16:creationId xmlns:a16="http://schemas.microsoft.com/office/drawing/2014/main" id="{C2BF64D4-9FC0-4AEA-9681-86A82CDDE7D2}"/>
              </a:ext>
            </a:extLst>
          </p:cNvPr>
          <p:cNvCxnSpPr>
            <a:cxnSpLocks/>
          </p:cNvCxnSpPr>
          <p:nvPr/>
        </p:nvCxnSpPr>
        <p:spPr>
          <a:xfrm flipV="1">
            <a:off x="1320948" y="868666"/>
            <a:ext cx="1610643" cy="157441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889C5E21-3BC3-4210-9427-D0905D15CF82}"/>
              </a:ext>
            </a:extLst>
          </p:cNvPr>
          <p:cNvCxnSpPr>
            <a:cxnSpLocks/>
          </p:cNvCxnSpPr>
          <p:nvPr/>
        </p:nvCxnSpPr>
        <p:spPr>
          <a:xfrm flipV="1">
            <a:off x="4026630" y="1678837"/>
            <a:ext cx="708991" cy="271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>
            <a:extLst>
              <a:ext uri="{FF2B5EF4-FFF2-40B4-BE49-F238E27FC236}">
                <a16:creationId xmlns:a16="http://schemas.microsoft.com/office/drawing/2014/main" id="{9BFCF89E-95D6-4CED-A1BC-AF0A31540BC6}"/>
              </a:ext>
            </a:extLst>
          </p:cNvPr>
          <p:cNvCxnSpPr>
            <a:cxnSpLocks/>
          </p:cNvCxnSpPr>
          <p:nvPr/>
        </p:nvCxnSpPr>
        <p:spPr>
          <a:xfrm flipV="1">
            <a:off x="4012487" y="593137"/>
            <a:ext cx="739292" cy="2710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5CF83002-5FC8-4511-8A65-71DB60039495}"/>
              </a:ext>
            </a:extLst>
          </p:cNvPr>
          <p:cNvCxnSpPr>
            <a:cxnSpLocks/>
          </p:cNvCxnSpPr>
          <p:nvPr/>
        </p:nvCxnSpPr>
        <p:spPr>
          <a:xfrm>
            <a:off x="5819862" y="1677996"/>
            <a:ext cx="539999" cy="88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505C725E-F02D-4676-BBD1-5EF4421ABE16}"/>
              </a:ext>
            </a:extLst>
          </p:cNvPr>
          <p:cNvCxnSpPr>
            <a:cxnSpLocks/>
          </p:cNvCxnSpPr>
          <p:nvPr/>
        </p:nvCxnSpPr>
        <p:spPr>
          <a:xfrm>
            <a:off x="5810675" y="593137"/>
            <a:ext cx="549186" cy="1814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EAF532BC-CD5A-4985-BD6E-62AB943E55F3}"/>
              </a:ext>
            </a:extLst>
          </p:cNvPr>
          <p:cNvCxnSpPr>
            <a:cxnSpLocks/>
          </p:cNvCxnSpPr>
          <p:nvPr/>
        </p:nvCxnSpPr>
        <p:spPr>
          <a:xfrm>
            <a:off x="7430675" y="611286"/>
            <a:ext cx="745493" cy="25560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r Verbinder 66">
            <a:extLst>
              <a:ext uri="{FF2B5EF4-FFF2-40B4-BE49-F238E27FC236}">
                <a16:creationId xmlns:a16="http://schemas.microsoft.com/office/drawing/2014/main" id="{7C8BB06E-B502-41D4-A913-CC26EF675708}"/>
              </a:ext>
            </a:extLst>
          </p:cNvPr>
          <p:cNvCxnSpPr>
            <a:cxnSpLocks/>
          </p:cNvCxnSpPr>
          <p:nvPr/>
        </p:nvCxnSpPr>
        <p:spPr>
          <a:xfrm>
            <a:off x="7442624" y="1686875"/>
            <a:ext cx="733544" cy="2629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628E617B-71F1-4D2E-B701-F8ABB59555B4}"/>
              </a:ext>
            </a:extLst>
          </p:cNvPr>
          <p:cNvCxnSpPr>
            <a:cxnSpLocks/>
          </p:cNvCxnSpPr>
          <p:nvPr/>
        </p:nvCxnSpPr>
        <p:spPr>
          <a:xfrm>
            <a:off x="9250326" y="864164"/>
            <a:ext cx="1238162" cy="10308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Gerader Verbinder 68">
            <a:extLst>
              <a:ext uri="{FF2B5EF4-FFF2-40B4-BE49-F238E27FC236}">
                <a16:creationId xmlns:a16="http://schemas.microsoft.com/office/drawing/2014/main" id="{32F0D2AE-C61B-4DEF-86D2-370AA87A8747}"/>
              </a:ext>
            </a:extLst>
          </p:cNvPr>
          <p:cNvCxnSpPr>
            <a:cxnSpLocks/>
          </p:cNvCxnSpPr>
          <p:nvPr/>
        </p:nvCxnSpPr>
        <p:spPr>
          <a:xfrm>
            <a:off x="9246085" y="1949862"/>
            <a:ext cx="272304" cy="4575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163E17AA-E02D-4CCF-9B08-FA746A41CF14}"/>
              </a:ext>
            </a:extLst>
          </p:cNvPr>
          <p:cNvGrpSpPr/>
          <p:nvPr/>
        </p:nvGrpSpPr>
        <p:grpSpPr>
          <a:xfrm>
            <a:off x="10730851" y="3426160"/>
            <a:ext cx="1080000" cy="1092457"/>
            <a:chOff x="10730851" y="3426160"/>
            <a:chExt cx="1080000" cy="1092457"/>
          </a:xfrm>
        </p:grpSpPr>
        <p:cxnSp>
          <p:nvCxnSpPr>
            <p:cNvPr id="71" name="Gerader Verbinder 70">
              <a:extLst>
                <a:ext uri="{FF2B5EF4-FFF2-40B4-BE49-F238E27FC236}">
                  <a16:creationId xmlns:a16="http://schemas.microsoft.com/office/drawing/2014/main" id="{22A9E6D6-E56D-43FC-AD81-ECB81AB761EA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0424795" y="3966160"/>
              <a:ext cx="10800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r Verbinder 71">
              <a:extLst>
                <a:ext uri="{FF2B5EF4-FFF2-40B4-BE49-F238E27FC236}">
                  <a16:creationId xmlns:a16="http://schemas.microsoft.com/office/drawing/2014/main" id="{AD0DE5F5-603E-4581-B81D-B7C49D0F18B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1400139" y="3555448"/>
              <a:ext cx="0" cy="8214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hteck 72">
              <a:extLst>
                <a:ext uri="{FF2B5EF4-FFF2-40B4-BE49-F238E27FC236}">
                  <a16:creationId xmlns:a16="http://schemas.microsoft.com/office/drawing/2014/main" id="{81D8307D-D95C-46C5-8923-50A6B6283A2A}"/>
                </a:ext>
              </a:extLst>
            </p:cNvPr>
            <p:cNvSpPr/>
            <p:nvPr/>
          </p:nvSpPr>
          <p:spPr>
            <a:xfrm>
              <a:off x="10730851" y="3438617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74" name="Rechteck 73">
            <a:extLst>
              <a:ext uri="{FF2B5EF4-FFF2-40B4-BE49-F238E27FC236}">
                <a16:creationId xmlns:a16="http://schemas.microsoft.com/office/drawing/2014/main" id="{7CE5FEDD-DA13-4D3C-9189-BC58FFFECACC}"/>
              </a:ext>
            </a:extLst>
          </p:cNvPr>
          <p:cNvSpPr/>
          <p:nvPr/>
        </p:nvSpPr>
        <p:spPr>
          <a:xfrm rot="3574578">
            <a:off x="9716108" y="2055847"/>
            <a:ext cx="1080000" cy="10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19B81F5C-C828-469C-808A-0716FF65B66F}"/>
              </a:ext>
            </a:extLst>
          </p:cNvPr>
          <p:cNvSpPr/>
          <p:nvPr/>
        </p:nvSpPr>
        <p:spPr>
          <a:xfrm rot="1565324">
            <a:off x="1027801" y="2622341"/>
            <a:ext cx="1080000" cy="10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76" name="Rechteck 75">
            <a:extLst>
              <a:ext uri="{FF2B5EF4-FFF2-40B4-BE49-F238E27FC236}">
                <a16:creationId xmlns:a16="http://schemas.microsoft.com/office/drawing/2014/main" id="{CAD5D763-7B27-4F34-BEDC-FA9EFFFA8BC6}"/>
              </a:ext>
            </a:extLst>
          </p:cNvPr>
          <p:cNvSpPr/>
          <p:nvPr/>
        </p:nvSpPr>
        <p:spPr>
          <a:xfrm>
            <a:off x="10213714" y="4965700"/>
            <a:ext cx="1440000" cy="144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77" name="Gerader Verbinder 76">
            <a:extLst>
              <a:ext uri="{FF2B5EF4-FFF2-40B4-BE49-F238E27FC236}">
                <a16:creationId xmlns:a16="http://schemas.microsoft.com/office/drawing/2014/main" id="{A3D42AC8-1D77-4989-A3B3-DAF5C6E63A17}"/>
              </a:ext>
            </a:extLst>
          </p:cNvPr>
          <p:cNvCxnSpPr>
            <a:cxnSpLocks/>
          </p:cNvCxnSpPr>
          <p:nvPr/>
        </p:nvCxnSpPr>
        <p:spPr>
          <a:xfrm>
            <a:off x="10056440" y="3325950"/>
            <a:ext cx="674411" cy="1099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r Verbinder 77">
            <a:extLst>
              <a:ext uri="{FF2B5EF4-FFF2-40B4-BE49-F238E27FC236}">
                <a16:creationId xmlns:a16="http://schemas.microsoft.com/office/drawing/2014/main" id="{366B3022-3272-4918-BE0E-7B186957E0B8}"/>
              </a:ext>
            </a:extLst>
          </p:cNvPr>
          <p:cNvCxnSpPr>
            <a:cxnSpLocks/>
          </p:cNvCxnSpPr>
          <p:nvPr/>
        </p:nvCxnSpPr>
        <p:spPr>
          <a:xfrm>
            <a:off x="10989427" y="2780928"/>
            <a:ext cx="821424" cy="648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r Verbinder 78">
            <a:extLst>
              <a:ext uri="{FF2B5EF4-FFF2-40B4-BE49-F238E27FC236}">
                <a16:creationId xmlns:a16="http://schemas.microsoft.com/office/drawing/2014/main" id="{0162E70D-F7BC-4370-8D8A-1DDFE25ED951}"/>
              </a:ext>
            </a:extLst>
          </p:cNvPr>
          <p:cNvCxnSpPr>
            <a:cxnSpLocks/>
          </p:cNvCxnSpPr>
          <p:nvPr/>
        </p:nvCxnSpPr>
        <p:spPr>
          <a:xfrm flipV="1">
            <a:off x="10213351" y="4518617"/>
            <a:ext cx="517500" cy="44708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r Verbinder 79">
            <a:extLst>
              <a:ext uri="{FF2B5EF4-FFF2-40B4-BE49-F238E27FC236}">
                <a16:creationId xmlns:a16="http://schemas.microsoft.com/office/drawing/2014/main" id="{41F4C062-9D58-4AAF-880F-59EAED9C5B5D}"/>
              </a:ext>
            </a:extLst>
          </p:cNvPr>
          <p:cNvCxnSpPr>
            <a:cxnSpLocks/>
          </p:cNvCxnSpPr>
          <p:nvPr/>
        </p:nvCxnSpPr>
        <p:spPr>
          <a:xfrm flipV="1">
            <a:off x="11653351" y="4505949"/>
            <a:ext cx="157500" cy="4624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r Verbinder 80">
            <a:extLst>
              <a:ext uri="{FF2B5EF4-FFF2-40B4-BE49-F238E27FC236}">
                <a16:creationId xmlns:a16="http://schemas.microsoft.com/office/drawing/2014/main" id="{7A76D970-E17B-47EF-936D-5873C648615A}"/>
              </a:ext>
            </a:extLst>
          </p:cNvPr>
          <p:cNvCxnSpPr>
            <a:cxnSpLocks/>
          </p:cNvCxnSpPr>
          <p:nvPr/>
        </p:nvCxnSpPr>
        <p:spPr>
          <a:xfrm>
            <a:off x="7153488" y="4931696"/>
            <a:ext cx="3059863" cy="3400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r Verbinder 81">
            <a:extLst>
              <a:ext uri="{FF2B5EF4-FFF2-40B4-BE49-F238E27FC236}">
                <a16:creationId xmlns:a16="http://schemas.microsoft.com/office/drawing/2014/main" id="{0B653BF8-3672-4D6E-9C0C-EF9AC23B8B2D}"/>
              </a:ext>
            </a:extLst>
          </p:cNvPr>
          <p:cNvCxnSpPr>
            <a:cxnSpLocks/>
          </p:cNvCxnSpPr>
          <p:nvPr/>
        </p:nvCxnSpPr>
        <p:spPr>
          <a:xfrm>
            <a:off x="7146523" y="6009505"/>
            <a:ext cx="3073802" cy="3961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r Verbinder 82">
            <a:extLst>
              <a:ext uri="{FF2B5EF4-FFF2-40B4-BE49-F238E27FC236}">
                <a16:creationId xmlns:a16="http://schemas.microsoft.com/office/drawing/2014/main" id="{CCAAB0D3-27FD-40CC-B796-9C120749AEBB}"/>
              </a:ext>
            </a:extLst>
          </p:cNvPr>
          <p:cNvCxnSpPr>
            <a:cxnSpLocks/>
          </p:cNvCxnSpPr>
          <p:nvPr/>
        </p:nvCxnSpPr>
        <p:spPr>
          <a:xfrm flipV="1">
            <a:off x="1566583" y="3884795"/>
            <a:ext cx="223865" cy="108090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75CFF6D9-8800-4E67-B844-7B6899BEC72B}"/>
              </a:ext>
            </a:extLst>
          </p:cNvPr>
          <p:cNvCxnSpPr>
            <a:cxnSpLocks/>
          </p:cNvCxnSpPr>
          <p:nvPr/>
        </p:nvCxnSpPr>
        <p:spPr>
          <a:xfrm flipV="1">
            <a:off x="200609" y="3405935"/>
            <a:ext cx="644738" cy="19375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ihandform: Form 84">
            <a:extLst>
              <a:ext uri="{FF2B5EF4-FFF2-40B4-BE49-F238E27FC236}">
                <a16:creationId xmlns:a16="http://schemas.microsoft.com/office/drawing/2014/main" id="{95311882-0A0D-42F6-A82B-4C2F5D256DD7}"/>
              </a:ext>
            </a:extLst>
          </p:cNvPr>
          <p:cNvSpPr/>
          <p:nvPr/>
        </p:nvSpPr>
        <p:spPr>
          <a:xfrm>
            <a:off x="884476" y="3512820"/>
            <a:ext cx="182324" cy="1615440"/>
          </a:xfrm>
          <a:custGeom>
            <a:avLst/>
            <a:gdLst>
              <a:gd name="connsiteX0" fmla="*/ 14684 w 182324"/>
              <a:gd name="connsiteY0" fmla="*/ 1615440 h 1615440"/>
              <a:gd name="connsiteX1" fmla="*/ 7064 w 182324"/>
              <a:gd name="connsiteY1" fmla="*/ 1539240 h 1615440"/>
              <a:gd name="connsiteX2" fmla="*/ 7064 w 182324"/>
              <a:gd name="connsiteY2" fmla="*/ 1356360 h 1615440"/>
              <a:gd name="connsiteX3" fmla="*/ 98504 w 182324"/>
              <a:gd name="connsiteY3" fmla="*/ 1043940 h 1615440"/>
              <a:gd name="connsiteX4" fmla="*/ 151844 w 182324"/>
              <a:gd name="connsiteY4" fmla="*/ 685800 h 1615440"/>
              <a:gd name="connsiteX5" fmla="*/ 151844 w 182324"/>
              <a:gd name="connsiteY5" fmla="*/ 388620 h 1615440"/>
              <a:gd name="connsiteX6" fmla="*/ 151844 w 182324"/>
              <a:gd name="connsiteY6" fmla="*/ 137160 h 1615440"/>
              <a:gd name="connsiteX7" fmla="*/ 182324 w 182324"/>
              <a:gd name="connsiteY7" fmla="*/ 0 h 161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324" h="1615440">
                <a:moveTo>
                  <a:pt x="14684" y="1615440"/>
                </a:moveTo>
                <a:cubicBezTo>
                  <a:pt x="11509" y="1598930"/>
                  <a:pt x="8334" y="1582420"/>
                  <a:pt x="7064" y="1539240"/>
                </a:cubicBezTo>
                <a:cubicBezTo>
                  <a:pt x="5794" y="1496060"/>
                  <a:pt x="-8176" y="1438910"/>
                  <a:pt x="7064" y="1356360"/>
                </a:cubicBezTo>
                <a:cubicBezTo>
                  <a:pt x="22304" y="1273810"/>
                  <a:pt x="74374" y="1155700"/>
                  <a:pt x="98504" y="1043940"/>
                </a:cubicBezTo>
                <a:cubicBezTo>
                  <a:pt x="122634" y="932180"/>
                  <a:pt x="142954" y="795020"/>
                  <a:pt x="151844" y="685800"/>
                </a:cubicBezTo>
                <a:cubicBezTo>
                  <a:pt x="160734" y="576580"/>
                  <a:pt x="151844" y="388620"/>
                  <a:pt x="151844" y="388620"/>
                </a:cubicBezTo>
                <a:cubicBezTo>
                  <a:pt x="151844" y="297180"/>
                  <a:pt x="146764" y="201930"/>
                  <a:pt x="151844" y="137160"/>
                </a:cubicBezTo>
                <a:cubicBezTo>
                  <a:pt x="156924" y="72390"/>
                  <a:pt x="169624" y="36195"/>
                  <a:pt x="182324" y="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6" name="Gerader Verbinder 85">
            <a:extLst>
              <a:ext uri="{FF2B5EF4-FFF2-40B4-BE49-F238E27FC236}">
                <a16:creationId xmlns:a16="http://schemas.microsoft.com/office/drawing/2014/main" id="{8AFE4B55-5AD2-47A1-BEBD-D7F6799FD5C4}"/>
              </a:ext>
            </a:extLst>
          </p:cNvPr>
          <p:cNvCxnSpPr>
            <a:cxnSpLocks/>
          </p:cNvCxnSpPr>
          <p:nvPr/>
        </p:nvCxnSpPr>
        <p:spPr>
          <a:xfrm flipV="1">
            <a:off x="1566583" y="4931696"/>
            <a:ext cx="4529417" cy="3400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r Verbinder 86">
            <a:extLst>
              <a:ext uri="{FF2B5EF4-FFF2-40B4-BE49-F238E27FC236}">
                <a16:creationId xmlns:a16="http://schemas.microsoft.com/office/drawing/2014/main" id="{107C5DC6-DCAB-4058-9D1F-1B6D9A8357AA}"/>
              </a:ext>
            </a:extLst>
          </p:cNvPr>
          <p:cNvCxnSpPr>
            <a:cxnSpLocks/>
          </p:cNvCxnSpPr>
          <p:nvPr/>
        </p:nvCxnSpPr>
        <p:spPr>
          <a:xfrm flipV="1">
            <a:off x="1940287" y="6009506"/>
            <a:ext cx="4126236" cy="3718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Freihandform: Form 87">
            <a:extLst>
              <a:ext uri="{FF2B5EF4-FFF2-40B4-BE49-F238E27FC236}">
                <a16:creationId xmlns:a16="http://schemas.microsoft.com/office/drawing/2014/main" id="{1478628C-66F1-4D2E-971E-25CB0295B7C0}"/>
              </a:ext>
            </a:extLst>
          </p:cNvPr>
          <p:cNvSpPr/>
          <p:nvPr/>
        </p:nvSpPr>
        <p:spPr>
          <a:xfrm>
            <a:off x="1771650" y="5295884"/>
            <a:ext cx="4305300" cy="482616"/>
          </a:xfrm>
          <a:custGeom>
            <a:avLst/>
            <a:gdLst>
              <a:gd name="connsiteX0" fmla="*/ 0 w 4305300"/>
              <a:gd name="connsiteY0" fmla="*/ 361966 h 482616"/>
              <a:gd name="connsiteX1" fmla="*/ 127000 w 4305300"/>
              <a:gd name="connsiteY1" fmla="*/ 355616 h 482616"/>
              <a:gd name="connsiteX2" fmla="*/ 330200 w 4305300"/>
              <a:gd name="connsiteY2" fmla="*/ 292116 h 482616"/>
              <a:gd name="connsiteX3" fmla="*/ 495300 w 4305300"/>
              <a:gd name="connsiteY3" fmla="*/ 228616 h 482616"/>
              <a:gd name="connsiteX4" fmla="*/ 768350 w 4305300"/>
              <a:gd name="connsiteY4" fmla="*/ 152416 h 482616"/>
              <a:gd name="connsiteX5" fmla="*/ 952500 w 4305300"/>
              <a:gd name="connsiteY5" fmla="*/ 101616 h 482616"/>
              <a:gd name="connsiteX6" fmla="*/ 1270000 w 4305300"/>
              <a:gd name="connsiteY6" fmla="*/ 82566 h 482616"/>
              <a:gd name="connsiteX7" fmla="*/ 1657350 w 4305300"/>
              <a:gd name="connsiteY7" fmla="*/ 44466 h 482616"/>
              <a:gd name="connsiteX8" fmla="*/ 2165350 w 4305300"/>
              <a:gd name="connsiteY8" fmla="*/ 6366 h 482616"/>
              <a:gd name="connsiteX9" fmla="*/ 2762250 w 4305300"/>
              <a:gd name="connsiteY9" fmla="*/ 12716 h 482616"/>
              <a:gd name="connsiteX10" fmla="*/ 3206750 w 4305300"/>
              <a:gd name="connsiteY10" fmla="*/ 127016 h 482616"/>
              <a:gd name="connsiteX11" fmla="*/ 3448050 w 4305300"/>
              <a:gd name="connsiteY11" fmla="*/ 279416 h 482616"/>
              <a:gd name="connsiteX12" fmla="*/ 3695700 w 4305300"/>
              <a:gd name="connsiteY12" fmla="*/ 419116 h 482616"/>
              <a:gd name="connsiteX13" fmla="*/ 3917950 w 4305300"/>
              <a:gd name="connsiteY13" fmla="*/ 457216 h 482616"/>
              <a:gd name="connsiteX14" fmla="*/ 4089400 w 4305300"/>
              <a:gd name="connsiteY14" fmla="*/ 457216 h 482616"/>
              <a:gd name="connsiteX15" fmla="*/ 4222750 w 4305300"/>
              <a:gd name="connsiteY15" fmla="*/ 469916 h 482616"/>
              <a:gd name="connsiteX16" fmla="*/ 4305300 w 4305300"/>
              <a:gd name="connsiteY16" fmla="*/ 482616 h 482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05300" h="482616">
                <a:moveTo>
                  <a:pt x="0" y="361966"/>
                </a:moveTo>
                <a:cubicBezTo>
                  <a:pt x="35983" y="364612"/>
                  <a:pt x="71967" y="367258"/>
                  <a:pt x="127000" y="355616"/>
                </a:cubicBezTo>
                <a:cubicBezTo>
                  <a:pt x="182033" y="343974"/>
                  <a:pt x="268817" y="313283"/>
                  <a:pt x="330200" y="292116"/>
                </a:cubicBezTo>
                <a:cubicBezTo>
                  <a:pt x="391583" y="270949"/>
                  <a:pt x="422275" y="251899"/>
                  <a:pt x="495300" y="228616"/>
                </a:cubicBezTo>
                <a:cubicBezTo>
                  <a:pt x="568325" y="205333"/>
                  <a:pt x="768350" y="152416"/>
                  <a:pt x="768350" y="152416"/>
                </a:cubicBezTo>
                <a:cubicBezTo>
                  <a:pt x="844550" y="131249"/>
                  <a:pt x="868892" y="113258"/>
                  <a:pt x="952500" y="101616"/>
                </a:cubicBezTo>
                <a:cubicBezTo>
                  <a:pt x="1036108" y="89974"/>
                  <a:pt x="1152525" y="92091"/>
                  <a:pt x="1270000" y="82566"/>
                </a:cubicBezTo>
                <a:cubicBezTo>
                  <a:pt x="1387475" y="73041"/>
                  <a:pt x="1508125" y="57166"/>
                  <a:pt x="1657350" y="44466"/>
                </a:cubicBezTo>
                <a:cubicBezTo>
                  <a:pt x="1806575" y="31766"/>
                  <a:pt x="1981200" y="11658"/>
                  <a:pt x="2165350" y="6366"/>
                </a:cubicBezTo>
                <a:cubicBezTo>
                  <a:pt x="2349500" y="1074"/>
                  <a:pt x="2588683" y="-7392"/>
                  <a:pt x="2762250" y="12716"/>
                </a:cubicBezTo>
                <a:cubicBezTo>
                  <a:pt x="2935817" y="32824"/>
                  <a:pt x="3092450" y="82566"/>
                  <a:pt x="3206750" y="127016"/>
                </a:cubicBezTo>
                <a:cubicBezTo>
                  <a:pt x="3321050" y="171466"/>
                  <a:pt x="3366558" y="230733"/>
                  <a:pt x="3448050" y="279416"/>
                </a:cubicBezTo>
                <a:cubicBezTo>
                  <a:pt x="3529542" y="328099"/>
                  <a:pt x="3617383" y="389483"/>
                  <a:pt x="3695700" y="419116"/>
                </a:cubicBezTo>
                <a:cubicBezTo>
                  <a:pt x="3774017" y="448749"/>
                  <a:pt x="3852333" y="450866"/>
                  <a:pt x="3917950" y="457216"/>
                </a:cubicBezTo>
                <a:cubicBezTo>
                  <a:pt x="3983567" y="463566"/>
                  <a:pt x="4038600" y="455099"/>
                  <a:pt x="4089400" y="457216"/>
                </a:cubicBezTo>
                <a:cubicBezTo>
                  <a:pt x="4140200" y="459333"/>
                  <a:pt x="4186767" y="465683"/>
                  <a:pt x="4222750" y="469916"/>
                </a:cubicBezTo>
                <a:cubicBezTo>
                  <a:pt x="4258733" y="474149"/>
                  <a:pt x="4205817" y="478383"/>
                  <a:pt x="4305300" y="482616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89" name="Gruppieren 88">
            <a:extLst>
              <a:ext uri="{FF2B5EF4-FFF2-40B4-BE49-F238E27FC236}">
                <a16:creationId xmlns:a16="http://schemas.microsoft.com/office/drawing/2014/main" id="{2887C1C3-A1DE-472F-BB75-E5147C5F7E95}"/>
              </a:ext>
            </a:extLst>
          </p:cNvPr>
          <p:cNvGrpSpPr/>
          <p:nvPr/>
        </p:nvGrpSpPr>
        <p:grpSpPr>
          <a:xfrm>
            <a:off x="3270571" y="2583959"/>
            <a:ext cx="2084808" cy="1589839"/>
            <a:chOff x="3753383" y="2580244"/>
            <a:chExt cx="2084808" cy="1589839"/>
          </a:xfrm>
        </p:grpSpPr>
        <p:grpSp>
          <p:nvGrpSpPr>
            <p:cNvPr id="90" name="Gruppieren 89">
              <a:extLst>
                <a:ext uri="{FF2B5EF4-FFF2-40B4-BE49-F238E27FC236}">
                  <a16:creationId xmlns:a16="http://schemas.microsoft.com/office/drawing/2014/main" id="{83DB6CB2-B770-4450-8A6B-ACFA8806C3AB}"/>
                </a:ext>
              </a:extLst>
            </p:cNvPr>
            <p:cNvGrpSpPr/>
            <p:nvPr/>
          </p:nvGrpSpPr>
          <p:grpSpPr>
            <a:xfrm rot="4590980">
              <a:off x="4074502" y="2406395"/>
              <a:ext cx="1589839" cy="1937538"/>
              <a:chOff x="4074502" y="2406395"/>
              <a:chExt cx="1589839" cy="1937538"/>
            </a:xfrm>
          </p:grpSpPr>
          <p:cxnSp>
            <p:nvCxnSpPr>
              <p:cNvPr id="93" name="Gerader Verbinder 92">
                <a:extLst>
                  <a:ext uri="{FF2B5EF4-FFF2-40B4-BE49-F238E27FC236}">
                    <a16:creationId xmlns:a16="http://schemas.microsoft.com/office/drawing/2014/main" id="{C89AABBB-FFA0-42F3-86DC-D9DC21198E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0476" y="2885255"/>
                <a:ext cx="223865" cy="108090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r Verbinder 93">
                <a:extLst>
                  <a:ext uri="{FF2B5EF4-FFF2-40B4-BE49-F238E27FC236}">
                    <a16:creationId xmlns:a16="http://schemas.microsoft.com/office/drawing/2014/main" id="{EF354BC7-660E-4560-B4A2-FFF2FA8F1B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74502" y="2406395"/>
                <a:ext cx="644738" cy="1937538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5" name="Freihandform: Form 94">
                <a:extLst>
                  <a:ext uri="{FF2B5EF4-FFF2-40B4-BE49-F238E27FC236}">
                    <a16:creationId xmlns:a16="http://schemas.microsoft.com/office/drawing/2014/main" id="{7B73FE82-9930-472B-A87C-4F5F24DEE4F0}"/>
                  </a:ext>
                </a:extLst>
              </p:cNvPr>
              <p:cNvSpPr/>
              <p:nvPr/>
            </p:nvSpPr>
            <p:spPr>
              <a:xfrm>
                <a:off x="4758369" y="2513280"/>
                <a:ext cx="182324" cy="1615440"/>
              </a:xfrm>
              <a:custGeom>
                <a:avLst/>
                <a:gdLst>
                  <a:gd name="connsiteX0" fmla="*/ 14684 w 182324"/>
                  <a:gd name="connsiteY0" fmla="*/ 1615440 h 1615440"/>
                  <a:gd name="connsiteX1" fmla="*/ 7064 w 182324"/>
                  <a:gd name="connsiteY1" fmla="*/ 1539240 h 1615440"/>
                  <a:gd name="connsiteX2" fmla="*/ 7064 w 182324"/>
                  <a:gd name="connsiteY2" fmla="*/ 1356360 h 1615440"/>
                  <a:gd name="connsiteX3" fmla="*/ 98504 w 182324"/>
                  <a:gd name="connsiteY3" fmla="*/ 1043940 h 1615440"/>
                  <a:gd name="connsiteX4" fmla="*/ 151844 w 182324"/>
                  <a:gd name="connsiteY4" fmla="*/ 685800 h 1615440"/>
                  <a:gd name="connsiteX5" fmla="*/ 151844 w 182324"/>
                  <a:gd name="connsiteY5" fmla="*/ 388620 h 1615440"/>
                  <a:gd name="connsiteX6" fmla="*/ 151844 w 182324"/>
                  <a:gd name="connsiteY6" fmla="*/ 137160 h 1615440"/>
                  <a:gd name="connsiteX7" fmla="*/ 182324 w 182324"/>
                  <a:gd name="connsiteY7" fmla="*/ 0 h 1615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324" h="1615440">
                    <a:moveTo>
                      <a:pt x="14684" y="1615440"/>
                    </a:moveTo>
                    <a:cubicBezTo>
                      <a:pt x="11509" y="1598930"/>
                      <a:pt x="8334" y="1582420"/>
                      <a:pt x="7064" y="1539240"/>
                    </a:cubicBezTo>
                    <a:cubicBezTo>
                      <a:pt x="5794" y="1496060"/>
                      <a:pt x="-8176" y="1438910"/>
                      <a:pt x="7064" y="1356360"/>
                    </a:cubicBezTo>
                    <a:cubicBezTo>
                      <a:pt x="22304" y="1273810"/>
                      <a:pt x="74374" y="1155700"/>
                      <a:pt x="98504" y="1043940"/>
                    </a:cubicBezTo>
                    <a:cubicBezTo>
                      <a:pt x="122634" y="932180"/>
                      <a:pt x="142954" y="795020"/>
                      <a:pt x="151844" y="685800"/>
                    </a:cubicBezTo>
                    <a:cubicBezTo>
                      <a:pt x="160734" y="576580"/>
                      <a:pt x="151844" y="388620"/>
                      <a:pt x="151844" y="388620"/>
                    </a:cubicBezTo>
                    <a:cubicBezTo>
                      <a:pt x="151844" y="297180"/>
                      <a:pt x="146764" y="201930"/>
                      <a:pt x="151844" y="137160"/>
                    </a:cubicBezTo>
                    <a:cubicBezTo>
                      <a:pt x="156924" y="72390"/>
                      <a:pt x="169624" y="36195"/>
                      <a:pt x="182324" y="0"/>
                    </a:cubicBezTo>
                  </a:path>
                </a:pathLst>
              </a:cu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cxnSp>
          <p:nvCxnSpPr>
            <p:cNvPr id="91" name="Gerader Verbinder 90">
              <a:extLst>
                <a:ext uri="{FF2B5EF4-FFF2-40B4-BE49-F238E27FC236}">
                  <a16:creationId xmlns:a16="http://schemas.microsoft.com/office/drawing/2014/main" id="{F0289277-A3B7-49B5-BA10-143E6FFF4FC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53383" y="2831304"/>
              <a:ext cx="674483" cy="121980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Gerader Verbinder 91">
              <a:extLst>
                <a:ext uri="{FF2B5EF4-FFF2-40B4-BE49-F238E27FC236}">
                  <a16:creationId xmlns:a16="http://schemas.microsoft.com/office/drawing/2014/main" id="{4D130CB4-9A3A-4CC7-BCC2-52C9403EA9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28321" y="2996763"/>
              <a:ext cx="236800" cy="10237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pieren 95">
            <a:extLst>
              <a:ext uri="{FF2B5EF4-FFF2-40B4-BE49-F238E27FC236}">
                <a16:creationId xmlns:a16="http://schemas.microsoft.com/office/drawing/2014/main" id="{7709DFD2-4685-4725-A4EA-E0D7A77825EA}"/>
              </a:ext>
            </a:extLst>
          </p:cNvPr>
          <p:cNvGrpSpPr/>
          <p:nvPr/>
        </p:nvGrpSpPr>
        <p:grpSpPr>
          <a:xfrm rot="14630783">
            <a:off x="5744017" y="2981048"/>
            <a:ext cx="1094054" cy="1134970"/>
            <a:chOff x="6880155" y="2945128"/>
            <a:chExt cx="1094054" cy="1134970"/>
          </a:xfrm>
        </p:grpSpPr>
        <p:grpSp>
          <p:nvGrpSpPr>
            <p:cNvPr id="97" name="Gruppieren 96">
              <a:extLst>
                <a:ext uri="{FF2B5EF4-FFF2-40B4-BE49-F238E27FC236}">
                  <a16:creationId xmlns:a16="http://schemas.microsoft.com/office/drawing/2014/main" id="{D3E179AB-32A1-4727-9795-3B1AAD8BB783}"/>
                </a:ext>
              </a:extLst>
            </p:cNvPr>
            <p:cNvGrpSpPr/>
            <p:nvPr/>
          </p:nvGrpSpPr>
          <p:grpSpPr>
            <a:xfrm rot="6949339">
              <a:off x="6999295" y="3105184"/>
              <a:ext cx="1080000" cy="869828"/>
              <a:chOff x="2901772" y="2058056"/>
              <a:chExt cx="1080000" cy="869828"/>
            </a:xfrm>
          </p:grpSpPr>
          <p:cxnSp>
            <p:nvCxnSpPr>
              <p:cNvPr id="99" name="Gerader Verbinder 98">
                <a:extLst>
                  <a:ext uri="{FF2B5EF4-FFF2-40B4-BE49-F238E27FC236}">
                    <a16:creationId xmlns:a16="http://schemas.microsoft.com/office/drawing/2014/main" id="{C85022C8-6AC4-4EAB-AD4F-E95566D858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1772" y="2927884"/>
                <a:ext cx="108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Gerader Verbinder 99">
                <a:extLst>
                  <a:ext uri="{FF2B5EF4-FFF2-40B4-BE49-F238E27FC236}">
                    <a16:creationId xmlns:a16="http://schemas.microsoft.com/office/drawing/2014/main" id="{F63B04FB-441C-45C2-94D9-12FF43F8EEE6}"/>
                  </a:ext>
                </a:extLst>
              </p:cNvPr>
              <p:cNvCxnSpPr>
                <a:cxnSpLocks/>
              </p:cNvCxnSpPr>
              <p:nvPr/>
            </p:nvCxnSpPr>
            <p:spPr>
              <a:xfrm rot="14650661">
                <a:off x="2878559" y="2427520"/>
                <a:ext cx="861511" cy="122584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6CC378D5-EC72-4D71-A7F1-6448CDBF22D2}"/>
                </a:ext>
              </a:extLst>
            </p:cNvPr>
            <p:cNvSpPr/>
            <p:nvPr/>
          </p:nvSpPr>
          <p:spPr>
            <a:xfrm rot="1565324">
              <a:off x="6880155" y="2945128"/>
              <a:ext cx="1080000" cy="1080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Gruppieren 100">
            <a:extLst>
              <a:ext uri="{FF2B5EF4-FFF2-40B4-BE49-F238E27FC236}">
                <a16:creationId xmlns:a16="http://schemas.microsoft.com/office/drawing/2014/main" id="{355F5F8B-6B21-40B8-BB0C-742159D38B68}"/>
              </a:ext>
            </a:extLst>
          </p:cNvPr>
          <p:cNvGrpSpPr/>
          <p:nvPr/>
        </p:nvGrpSpPr>
        <p:grpSpPr>
          <a:xfrm rot="3543308">
            <a:off x="7311372" y="2459042"/>
            <a:ext cx="1622277" cy="2039915"/>
            <a:chOff x="7375429" y="2638407"/>
            <a:chExt cx="1622277" cy="2039915"/>
          </a:xfrm>
        </p:grpSpPr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9968A4DE-CB9B-4477-A86F-D8B3B7310837}"/>
                </a:ext>
              </a:extLst>
            </p:cNvPr>
            <p:cNvSpPr/>
            <p:nvPr/>
          </p:nvSpPr>
          <p:spPr>
            <a:xfrm>
              <a:off x="7578481" y="3447737"/>
              <a:ext cx="1419225" cy="846129"/>
            </a:xfrm>
            <a:custGeom>
              <a:avLst/>
              <a:gdLst>
                <a:gd name="connsiteX0" fmla="*/ 0 w 1419225"/>
                <a:gd name="connsiteY0" fmla="*/ 846129 h 846129"/>
                <a:gd name="connsiteX1" fmla="*/ 161925 w 1419225"/>
                <a:gd name="connsiteY1" fmla="*/ 531804 h 846129"/>
                <a:gd name="connsiteX2" fmla="*/ 295275 w 1419225"/>
                <a:gd name="connsiteY2" fmla="*/ 417504 h 846129"/>
                <a:gd name="connsiteX3" fmla="*/ 561975 w 1419225"/>
                <a:gd name="connsiteY3" fmla="*/ 265104 h 846129"/>
                <a:gd name="connsiteX4" fmla="*/ 942975 w 1419225"/>
                <a:gd name="connsiteY4" fmla="*/ 131754 h 846129"/>
                <a:gd name="connsiteX5" fmla="*/ 1200150 w 1419225"/>
                <a:gd name="connsiteY5" fmla="*/ 26979 h 846129"/>
                <a:gd name="connsiteX6" fmla="*/ 1419225 w 1419225"/>
                <a:gd name="connsiteY6" fmla="*/ 26979 h 84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9225" h="846129">
                  <a:moveTo>
                    <a:pt x="0" y="846129"/>
                  </a:moveTo>
                  <a:cubicBezTo>
                    <a:pt x="56356" y="724685"/>
                    <a:pt x="112713" y="603241"/>
                    <a:pt x="161925" y="531804"/>
                  </a:cubicBezTo>
                  <a:cubicBezTo>
                    <a:pt x="211138" y="460366"/>
                    <a:pt x="228600" y="461954"/>
                    <a:pt x="295275" y="417504"/>
                  </a:cubicBezTo>
                  <a:cubicBezTo>
                    <a:pt x="361950" y="373054"/>
                    <a:pt x="454025" y="312729"/>
                    <a:pt x="561975" y="265104"/>
                  </a:cubicBezTo>
                  <a:cubicBezTo>
                    <a:pt x="669925" y="217479"/>
                    <a:pt x="836613" y="171441"/>
                    <a:pt x="942975" y="131754"/>
                  </a:cubicBezTo>
                  <a:cubicBezTo>
                    <a:pt x="1049337" y="92067"/>
                    <a:pt x="1120775" y="44441"/>
                    <a:pt x="1200150" y="26979"/>
                  </a:cubicBezTo>
                  <a:cubicBezTo>
                    <a:pt x="1279525" y="9517"/>
                    <a:pt x="1385888" y="-23821"/>
                    <a:pt x="1419225" y="26979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0EFA72C0-2E5F-4D83-B937-504853016F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46726" y="3719604"/>
              <a:ext cx="649429" cy="95871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54FED944-23E4-4C26-BA6A-FCD0DCD584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75429" y="2638407"/>
              <a:ext cx="1610643" cy="157441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8CD3D152-3B6E-457B-B170-AB3010405F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86072" y="2649464"/>
              <a:ext cx="6965" cy="10971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AA0D1421-3F0B-4EC8-A983-706DACF0DAD7}"/>
                </a:ext>
              </a:extLst>
            </p:cNvPr>
            <p:cNvCxnSpPr>
              <a:cxnSpLocks/>
            </p:cNvCxnSpPr>
            <p:nvPr/>
          </p:nvCxnSpPr>
          <p:spPr>
            <a:xfrm>
              <a:off x="7382404" y="4212822"/>
              <a:ext cx="979182" cy="4602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Ellipse 106">
            <a:extLst>
              <a:ext uri="{FF2B5EF4-FFF2-40B4-BE49-F238E27FC236}">
                <a16:creationId xmlns:a16="http://schemas.microsoft.com/office/drawing/2014/main" id="{EF9B9F71-CDEF-4C29-85D6-EB57814EABDA}"/>
              </a:ext>
            </a:extLst>
          </p:cNvPr>
          <p:cNvSpPr/>
          <p:nvPr/>
        </p:nvSpPr>
        <p:spPr>
          <a:xfrm>
            <a:off x="836429" y="5058421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08" name="Ellipse 107">
            <a:extLst>
              <a:ext uri="{FF2B5EF4-FFF2-40B4-BE49-F238E27FC236}">
                <a16:creationId xmlns:a16="http://schemas.microsoft.com/office/drawing/2014/main" id="{C8BC5786-5D31-472F-8888-41EC51303579}"/>
              </a:ext>
            </a:extLst>
          </p:cNvPr>
          <p:cNvSpPr/>
          <p:nvPr/>
        </p:nvSpPr>
        <p:spPr>
          <a:xfrm>
            <a:off x="1454597" y="246676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09" name="Ellipse 108">
            <a:extLst>
              <a:ext uri="{FF2B5EF4-FFF2-40B4-BE49-F238E27FC236}">
                <a16:creationId xmlns:a16="http://schemas.microsoft.com/office/drawing/2014/main" id="{C2B94FA8-1455-42FD-BC35-2E115EE73242}"/>
              </a:ext>
            </a:extLst>
          </p:cNvPr>
          <p:cNvSpPr/>
          <p:nvPr/>
        </p:nvSpPr>
        <p:spPr>
          <a:xfrm>
            <a:off x="3957597" y="1613312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0" name="Ellipse 109">
            <a:extLst>
              <a:ext uri="{FF2B5EF4-FFF2-40B4-BE49-F238E27FC236}">
                <a16:creationId xmlns:a16="http://schemas.microsoft.com/office/drawing/2014/main" id="{901E29E1-278D-4AEA-85C0-876FA6006749}"/>
              </a:ext>
            </a:extLst>
          </p:cNvPr>
          <p:cNvSpPr/>
          <p:nvPr/>
        </p:nvSpPr>
        <p:spPr>
          <a:xfrm>
            <a:off x="4673509" y="1369729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1" name="Ellipse 110">
            <a:extLst>
              <a:ext uri="{FF2B5EF4-FFF2-40B4-BE49-F238E27FC236}">
                <a16:creationId xmlns:a16="http://schemas.microsoft.com/office/drawing/2014/main" id="{454ABC41-8FAC-4E58-B62F-D8039E37C669}"/>
              </a:ext>
            </a:extLst>
          </p:cNvPr>
          <p:cNvSpPr/>
          <p:nvPr/>
        </p:nvSpPr>
        <p:spPr>
          <a:xfrm>
            <a:off x="5747667" y="1369729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2" name="Ellipse 111">
            <a:extLst>
              <a:ext uri="{FF2B5EF4-FFF2-40B4-BE49-F238E27FC236}">
                <a16:creationId xmlns:a16="http://schemas.microsoft.com/office/drawing/2014/main" id="{987DC34C-F260-42E3-86FD-56D3DDB266A9}"/>
              </a:ext>
            </a:extLst>
          </p:cNvPr>
          <p:cNvSpPr/>
          <p:nvPr/>
        </p:nvSpPr>
        <p:spPr>
          <a:xfrm>
            <a:off x="6288218" y="1377745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3" name="Ellipse 112">
            <a:extLst>
              <a:ext uri="{FF2B5EF4-FFF2-40B4-BE49-F238E27FC236}">
                <a16:creationId xmlns:a16="http://schemas.microsoft.com/office/drawing/2014/main" id="{38A61867-99CC-4E4A-A41D-9652B899EA5B}"/>
              </a:ext>
            </a:extLst>
          </p:cNvPr>
          <p:cNvSpPr/>
          <p:nvPr/>
        </p:nvSpPr>
        <p:spPr>
          <a:xfrm>
            <a:off x="7361233" y="1385206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4" name="Ellipse 113">
            <a:extLst>
              <a:ext uri="{FF2B5EF4-FFF2-40B4-BE49-F238E27FC236}">
                <a16:creationId xmlns:a16="http://schemas.microsoft.com/office/drawing/2014/main" id="{F9047F07-4ECD-4016-A2D4-7E91774BB86A}"/>
              </a:ext>
            </a:extLst>
          </p:cNvPr>
          <p:cNvSpPr/>
          <p:nvPr/>
        </p:nvSpPr>
        <p:spPr>
          <a:xfrm>
            <a:off x="8109743" y="1652422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5" name="Ellipse 114">
            <a:extLst>
              <a:ext uri="{FF2B5EF4-FFF2-40B4-BE49-F238E27FC236}">
                <a16:creationId xmlns:a16="http://schemas.microsoft.com/office/drawing/2014/main" id="{BC976835-8C7C-4417-8A4F-5AB3E5410A8F}"/>
              </a:ext>
            </a:extLst>
          </p:cNvPr>
          <p:cNvSpPr/>
          <p:nvPr/>
        </p:nvSpPr>
        <p:spPr>
          <a:xfrm>
            <a:off x="9191863" y="1636913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6" name="Ellipse 115">
            <a:extLst>
              <a:ext uri="{FF2B5EF4-FFF2-40B4-BE49-F238E27FC236}">
                <a16:creationId xmlns:a16="http://schemas.microsoft.com/office/drawing/2014/main" id="{AFAD3E04-904A-4012-AF99-A9E62FB86D01}"/>
              </a:ext>
            </a:extLst>
          </p:cNvPr>
          <p:cNvSpPr/>
          <p:nvPr/>
        </p:nvSpPr>
        <p:spPr>
          <a:xfrm>
            <a:off x="10186704" y="1919767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7" name="Ellipse 116">
            <a:extLst>
              <a:ext uri="{FF2B5EF4-FFF2-40B4-BE49-F238E27FC236}">
                <a16:creationId xmlns:a16="http://schemas.microsoft.com/office/drawing/2014/main" id="{8836A8F5-B92B-48B5-900B-1F1D94D58DD0}"/>
              </a:ext>
            </a:extLst>
          </p:cNvPr>
          <p:cNvSpPr/>
          <p:nvPr/>
        </p:nvSpPr>
        <p:spPr>
          <a:xfrm>
            <a:off x="10713214" y="2864072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8" name="Ellipse 117">
            <a:extLst>
              <a:ext uri="{FF2B5EF4-FFF2-40B4-BE49-F238E27FC236}">
                <a16:creationId xmlns:a16="http://schemas.microsoft.com/office/drawing/2014/main" id="{EBFF2A60-7C60-464D-81D7-661CFE362FEF}"/>
              </a:ext>
            </a:extLst>
          </p:cNvPr>
          <p:cNvSpPr/>
          <p:nvPr/>
        </p:nvSpPr>
        <p:spPr>
          <a:xfrm>
            <a:off x="10903698" y="3381711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6BA8127C-E392-4AEC-A28E-63F83E8EFF1D}"/>
              </a:ext>
            </a:extLst>
          </p:cNvPr>
          <p:cNvSpPr/>
          <p:nvPr/>
        </p:nvSpPr>
        <p:spPr>
          <a:xfrm>
            <a:off x="10903698" y="4447980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0" name="Ellipse 119">
            <a:extLst>
              <a:ext uri="{FF2B5EF4-FFF2-40B4-BE49-F238E27FC236}">
                <a16:creationId xmlns:a16="http://schemas.microsoft.com/office/drawing/2014/main" id="{C439D57B-FB4A-414A-8881-AB961159F0C7}"/>
              </a:ext>
            </a:extLst>
          </p:cNvPr>
          <p:cNvSpPr/>
          <p:nvPr/>
        </p:nvSpPr>
        <p:spPr>
          <a:xfrm>
            <a:off x="10882578" y="490214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1" name="Ellipse 120">
            <a:extLst>
              <a:ext uri="{FF2B5EF4-FFF2-40B4-BE49-F238E27FC236}">
                <a16:creationId xmlns:a16="http://schemas.microsoft.com/office/drawing/2014/main" id="{AF01E86C-3922-4003-9019-090F1938F0DA}"/>
              </a:ext>
            </a:extLst>
          </p:cNvPr>
          <p:cNvSpPr/>
          <p:nvPr/>
        </p:nvSpPr>
        <p:spPr>
          <a:xfrm>
            <a:off x="10144442" y="5623942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2" name="Ellipse 121">
            <a:extLst>
              <a:ext uri="{FF2B5EF4-FFF2-40B4-BE49-F238E27FC236}">
                <a16:creationId xmlns:a16="http://schemas.microsoft.com/office/drawing/2014/main" id="{4778980B-DDA0-49F5-A8D6-D485A83F611B}"/>
              </a:ext>
            </a:extLst>
          </p:cNvPr>
          <p:cNvSpPr/>
          <p:nvPr/>
        </p:nvSpPr>
        <p:spPr>
          <a:xfrm>
            <a:off x="7073087" y="570574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3" name="Ellipse 122">
            <a:extLst>
              <a:ext uri="{FF2B5EF4-FFF2-40B4-BE49-F238E27FC236}">
                <a16:creationId xmlns:a16="http://schemas.microsoft.com/office/drawing/2014/main" id="{1F11E605-819E-4026-B36D-218C99F7A600}"/>
              </a:ext>
            </a:extLst>
          </p:cNvPr>
          <p:cNvSpPr/>
          <p:nvPr/>
        </p:nvSpPr>
        <p:spPr>
          <a:xfrm>
            <a:off x="5991012" y="570574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4" name="Ellipse 123">
            <a:extLst>
              <a:ext uri="{FF2B5EF4-FFF2-40B4-BE49-F238E27FC236}">
                <a16:creationId xmlns:a16="http://schemas.microsoft.com/office/drawing/2014/main" id="{65EC1A85-55BA-4CDF-9ACD-986FDAAED559}"/>
              </a:ext>
            </a:extLst>
          </p:cNvPr>
          <p:cNvSpPr/>
          <p:nvPr/>
        </p:nvSpPr>
        <p:spPr>
          <a:xfrm>
            <a:off x="1708447" y="5599306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5" name="Ellipse 124">
            <a:extLst>
              <a:ext uri="{FF2B5EF4-FFF2-40B4-BE49-F238E27FC236}">
                <a16:creationId xmlns:a16="http://schemas.microsoft.com/office/drawing/2014/main" id="{56197A8F-1416-44DB-9308-4EE8B959296F}"/>
              </a:ext>
            </a:extLst>
          </p:cNvPr>
          <p:cNvSpPr/>
          <p:nvPr/>
        </p:nvSpPr>
        <p:spPr>
          <a:xfrm>
            <a:off x="3551936" y="3381711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126" name="Gerader Verbinder 125">
            <a:extLst>
              <a:ext uri="{FF2B5EF4-FFF2-40B4-BE49-F238E27FC236}">
                <a16:creationId xmlns:a16="http://schemas.microsoft.com/office/drawing/2014/main" id="{CF9FD8CA-8E42-4A6B-86AD-748C34AD0441}"/>
              </a:ext>
            </a:extLst>
          </p:cNvPr>
          <p:cNvCxnSpPr>
            <a:cxnSpLocks/>
          </p:cNvCxnSpPr>
          <p:nvPr/>
        </p:nvCxnSpPr>
        <p:spPr>
          <a:xfrm flipH="1" flipV="1">
            <a:off x="833997" y="3400996"/>
            <a:ext cx="956451" cy="4739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Ellipse 126">
            <a:extLst>
              <a:ext uri="{FF2B5EF4-FFF2-40B4-BE49-F238E27FC236}">
                <a16:creationId xmlns:a16="http://schemas.microsoft.com/office/drawing/2014/main" id="{793914E8-9755-4B99-B9B4-6F1C7DD23DFB}"/>
              </a:ext>
            </a:extLst>
          </p:cNvPr>
          <p:cNvSpPr/>
          <p:nvPr/>
        </p:nvSpPr>
        <p:spPr>
          <a:xfrm>
            <a:off x="989703" y="3471217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A09EF38E-AF92-4A7D-A424-7EDB83A118FB}"/>
              </a:ext>
            </a:extLst>
          </p:cNvPr>
          <p:cNvSpPr/>
          <p:nvPr/>
        </p:nvSpPr>
        <p:spPr>
          <a:xfrm>
            <a:off x="5724836" y="3026955"/>
            <a:ext cx="1080000" cy="10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29" name="Ellipse 128">
            <a:extLst>
              <a:ext uri="{FF2B5EF4-FFF2-40B4-BE49-F238E27FC236}">
                <a16:creationId xmlns:a16="http://schemas.microsoft.com/office/drawing/2014/main" id="{B0A77D52-E751-47D3-AED3-162C98E29444}"/>
              </a:ext>
            </a:extLst>
          </p:cNvPr>
          <p:cNvSpPr/>
          <p:nvPr/>
        </p:nvSpPr>
        <p:spPr>
          <a:xfrm>
            <a:off x="6722047" y="377405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30" name="Ellipse 129">
            <a:extLst>
              <a:ext uri="{FF2B5EF4-FFF2-40B4-BE49-F238E27FC236}">
                <a16:creationId xmlns:a16="http://schemas.microsoft.com/office/drawing/2014/main" id="{3C0D7F85-4A1E-4A87-A154-37FAA759CEA2}"/>
              </a:ext>
            </a:extLst>
          </p:cNvPr>
          <p:cNvSpPr/>
          <p:nvPr/>
        </p:nvSpPr>
        <p:spPr>
          <a:xfrm>
            <a:off x="7178363" y="3225093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131" name="Gerader Verbinder 130">
            <a:extLst>
              <a:ext uri="{FF2B5EF4-FFF2-40B4-BE49-F238E27FC236}">
                <a16:creationId xmlns:a16="http://schemas.microsoft.com/office/drawing/2014/main" id="{624BD867-3B53-4758-85F8-2258E72AAF53}"/>
              </a:ext>
            </a:extLst>
          </p:cNvPr>
          <p:cNvCxnSpPr>
            <a:cxnSpLocks/>
          </p:cNvCxnSpPr>
          <p:nvPr/>
        </p:nvCxnSpPr>
        <p:spPr>
          <a:xfrm flipV="1">
            <a:off x="2941674" y="879183"/>
            <a:ext cx="3643" cy="109201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Ellipse 131">
            <a:extLst>
              <a:ext uri="{FF2B5EF4-FFF2-40B4-BE49-F238E27FC236}">
                <a16:creationId xmlns:a16="http://schemas.microsoft.com/office/drawing/2014/main" id="{C44DD716-4FD2-41D5-BDAA-4F6A2DC40CED}"/>
              </a:ext>
            </a:extLst>
          </p:cNvPr>
          <p:cNvSpPr/>
          <p:nvPr/>
        </p:nvSpPr>
        <p:spPr>
          <a:xfrm>
            <a:off x="2854206" y="1629792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grpSp>
        <p:nvGrpSpPr>
          <p:cNvPr id="133" name="Gruppieren 132">
            <a:extLst>
              <a:ext uri="{FF2B5EF4-FFF2-40B4-BE49-F238E27FC236}">
                <a16:creationId xmlns:a16="http://schemas.microsoft.com/office/drawing/2014/main" id="{47DB7426-CBB7-4EF9-B097-F1E976FF55D8}"/>
              </a:ext>
            </a:extLst>
          </p:cNvPr>
          <p:cNvGrpSpPr/>
          <p:nvPr/>
        </p:nvGrpSpPr>
        <p:grpSpPr>
          <a:xfrm>
            <a:off x="3954267" y="2150897"/>
            <a:ext cx="4529417" cy="1455917"/>
            <a:chOff x="3954267" y="2150897"/>
            <a:chExt cx="4529417" cy="1455917"/>
          </a:xfrm>
        </p:grpSpPr>
        <p:cxnSp>
          <p:nvCxnSpPr>
            <p:cNvPr id="134" name="Gerader Verbinder 133">
              <a:extLst>
                <a:ext uri="{FF2B5EF4-FFF2-40B4-BE49-F238E27FC236}">
                  <a16:creationId xmlns:a16="http://schemas.microsoft.com/office/drawing/2014/main" id="{7B206E03-FFC8-4946-8B78-97F6193167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54267" y="2150897"/>
              <a:ext cx="4529417" cy="3400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r Verbinder 134">
              <a:extLst>
                <a:ext uri="{FF2B5EF4-FFF2-40B4-BE49-F238E27FC236}">
                  <a16:creationId xmlns:a16="http://schemas.microsoft.com/office/drawing/2014/main" id="{F01DF126-B7B4-4A6B-A21F-EDE45D90C3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7971" y="3228707"/>
              <a:ext cx="4126236" cy="37182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Freihandform: Form 135">
              <a:extLst>
                <a:ext uri="{FF2B5EF4-FFF2-40B4-BE49-F238E27FC236}">
                  <a16:creationId xmlns:a16="http://schemas.microsoft.com/office/drawing/2014/main" id="{0550CC57-7092-4D94-B185-6CE27F7DFEF9}"/>
                </a:ext>
              </a:extLst>
            </p:cNvPr>
            <p:cNvSpPr/>
            <p:nvPr/>
          </p:nvSpPr>
          <p:spPr>
            <a:xfrm>
              <a:off x="4159334" y="2515085"/>
              <a:ext cx="4305300" cy="482616"/>
            </a:xfrm>
            <a:custGeom>
              <a:avLst/>
              <a:gdLst>
                <a:gd name="connsiteX0" fmla="*/ 0 w 4305300"/>
                <a:gd name="connsiteY0" fmla="*/ 361966 h 482616"/>
                <a:gd name="connsiteX1" fmla="*/ 127000 w 4305300"/>
                <a:gd name="connsiteY1" fmla="*/ 355616 h 482616"/>
                <a:gd name="connsiteX2" fmla="*/ 330200 w 4305300"/>
                <a:gd name="connsiteY2" fmla="*/ 292116 h 482616"/>
                <a:gd name="connsiteX3" fmla="*/ 495300 w 4305300"/>
                <a:gd name="connsiteY3" fmla="*/ 228616 h 482616"/>
                <a:gd name="connsiteX4" fmla="*/ 768350 w 4305300"/>
                <a:gd name="connsiteY4" fmla="*/ 152416 h 482616"/>
                <a:gd name="connsiteX5" fmla="*/ 952500 w 4305300"/>
                <a:gd name="connsiteY5" fmla="*/ 101616 h 482616"/>
                <a:gd name="connsiteX6" fmla="*/ 1270000 w 4305300"/>
                <a:gd name="connsiteY6" fmla="*/ 82566 h 482616"/>
                <a:gd name="connsiteX7" fmla="*/ 1657350 w 4305300"/>
                <a:gd name="connsiteY7" fmla="*/ 44466 h 482616"/>
                <a:gd name="connsiteX8" fmla="*/ 2165350 w 4305300"/>
                <a:gd name="connsiteY8" fmla="*/ 6366 h 482616"/>
                <a:gd name="connsiteX9" fmla="*/ 2762250 w 4305300"/>
                <a:gd name="connsiteY9" fmla="*/ 12716 h 482616"/>
                <a:gd name="connsiteX10" fmla="*/ 3206750 w 4305300"/>
                <a:gd name="connsiteY10" fmla="*/ 127016 h 482616"/>
                <a:gd name="connsiteX11" fmla="*/ 3448050 w 4305300"/>
                <a:gd name="connsiteY11" fmla="*/ 279416 h 482616"/>
                <a:gd name="connsiteX12" fmla="*/ 3695700 w 4305300"/>
                <a:gd name="connsiteY12" fmla="*/ 419116 h 482616"/>
                <a:gd name="connsiteX13" fmla="*/ 3917950 w 4305300"/>
                <a:gd name="connsiteY13" fmla="*/ 457216 h 482616"/>
                <a:gd name="connsiteX14" fmla="*/ 4089400 w 4305300"/>
                <a:gd name="connsiteY14" fmla="*/ 457216 h 482616"/>
                <a:gd name="connsiteX15" fmla="*/ 4222750 w 4305300"/>
                <a:gd name="connsiteY15" fmla="*/ 469916 h 482616"/>
                <a:gd name="connsiteX16" fmla="*/ 4305300 w 4305300"/>
                <a:gd name="connsiteY16" fmla="*/ 482616 h 48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05300" h="482616">
                  <a:moveTo>
                    <a:pt x="0" y="361966"/>
                  </a:moveTo>
                  <a:cubicBezTo>
                    <a:pt x="35983" y="364612"/>
                    <a:pt x="71967" y="367258"/>
                    <a:pt x="127000" y="355616"/>
                  </a:cubicBezTo>
                  <a:cubicBezTo>
                    <a:pt x="182033" y="343974"/>
                    <a:pt x="268817" y="313283"/>
                    <a:pt x="330200" y="292116"/>
                  </a:cubicBezTo>
                  <a:cubicBezTo>
                    <a:pt x="391583" y="270949"/>
                    <a:pt x="422275" y="251899"/>
                    <a:pt x="495300" y="228616"/>
                  </a:cubicBezTo>
                  <a:cubicBezTo>
                    <a:pt x="568325" y="205333"/>
                    <a:pt x="768350" y="152416"/>
                    <a:pt x="768350" y="152416"/>
                  </a:cubicBezTo>
                  <a:cubicBezTo>
                    <a:pt x="844550" y="131249"/>
                    <a:pt x="868892" y="113258"/>
                    <a:pt x="952500" y="101616"/>
                  </a:cubicBezTo>
                  <a:cubicBezTo>
                    <a:pt x="1036108" y="89974"/>
                    <a:pt x="1152525" y="92091"/>
                    <a:pt x="1270000" y="82566"/>
                  </a:cubicBezTo>
                  <a:cubicBezTo>
                    <a:pt x="1387475" y="73041"/>
                    <a:pt x="1508125" y="57166"/>
                    <a:pt x="1657350" y="44466"/>
                  </a:cubicBezTo>
                  <a:cubicBezTo>
                    <a:pt x="1806575" y="31766"/>
                    <a:pt x="1981200" y="11658"/>
                    <a:pt x="2165350" y="6366"/>
                  </a:cubicBezTo>
                  <a:cubicBezTo>
                    <a:pt x="2349500" y="1074"/>
                    <a:pt x="2588683" y="-7392"/>
                    <a:pt x="2762250" y="12716"/>
                  </a:cubicBezTo>
                  <a:cubicBezTo>
                    <a:pt x="2935817" y="32824"/>
                    <a:pt x="3092450" y="82566"/>
                    <a:pt x="3206750" y="127016"/>
                  </a:cubicBezTo>
                  <a:cubicBezTo>
                    <a:pt x="3321050" y="171466"/>
                    <a:pt x="3366558" y="230733"/>
                    <a:pt x="3448050" y="279416"/>
                  </a:cubicBezTo>
                  <a:cubicBezTo>
                    <a:pt x="3529542" y="328099"/>
                    <a:pt x="3617383" y="389483"/>
                    <a:pt x="3695700" y="419116"/>
                  </a:cubicBezTo>
                  <a:cubicBezTo>
                    <a:pt x="3774017" y="448749"/>
                    <a:pt x="3852333" y="450866"/>
                    <a:pt x="3917950" y="457216"/>
                  </a:cubicBezTo>
                  <a:cubicBezTo>
                    <a:pt x="3983567" y="463566"/>
                    <a:pt x="4038600" y="455099"/>
                    <a:pt x="4089400" y="457216"/>
                  </a:cubicBezTo>
                  <a:cubicBezTo>
                    <a:pt x="4140200" y="459333"/>
                    <a:pt x="4186767" y="465683"/>
                    <a:pt x="4222750" y="469916"/>
                  </a:cubicBezTo>
                  <a:cubicBezTo>
                    <a:pt x="4258733" y="474149"/>
                    <a:pt x="4205817" y="478383"/>
                    <a:pt x="4305300" y="482616"/>
                  </a:cubicBezTo>
                </a:path>
              </a:pathLst>
            </a:cu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37" name="Gerader Verbinder 136">
              <a:extLst>
                <a:ext uri="{FF2B5EF4-FFF2-40B4-BE49-F238E27FC236}">
                  <a16:creationId xmlns:a16="http://schemas.microsoft.com/office/drawing/2014/main" id="{FB455826-FD5D-4017-9F04-19F9C509015A}"/>
                </a:ext>
              </a:extLst>
            </p:cNvPr>
            <p:cNvCxnSpPr>
              <a:cxnSpLocks/>
            </p:cNvCxnSpPr>
            <p:nvPr/>
          </p:nvCxnSpPr>
          <p:spPr>
            <a:xfrm>
              <a:off x="3954267" y="2180868"/>
              <a:ext cx="373704" cy="142594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Gerader Verbinder 137">
              <a:extLst>
                <a:ext uri="{FF2B5EF4-FFF2-40B4-BE49-F238E27FC236}">
                  <a16:creationId xmlns:a16="http://schemas.microsoft.com/office/drawing/2014/main" id="{93FC53A6-6738-4903-AC9E-FB47CB11C3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3420" y="2150897"/>
              <a:ext cx="15418" cy="107781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9" name="Ellipse 138">
            <a:extLst>
              <a:ext uri="{FF2B5EF4-FFF2-40B4-BE49-F238E27FC236}">
                <a16:creationId xmlns:a16="http://schemas.microsoft.com/office/drawing/2014/main" id="{EAE7465C-F103-46B5-9B60-CE9DA8E02037}"/>
              </a:ext>
            </a:extLst>
          </p:cNvPr>
          <p:cNvSpPr/>
          <p:nvPr/>
        </p:nvSpPr>
        <p:spPr>
          <a:xfrm>
            <a:off x="8396088" y="2929279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40" name="Ellipse 139">
            <a:extLst>
              <a:ext uri="{FF2B5EF4-FFF2-40B4-BE49-F238E27FC236}">
                <a16:creationId xmlns:a16="http://schemas.microsoft.com/office/drawing/2014/main" id="{E2E79CC5-561D-4190-873D-8D43B053AE5C}"/>
              </a:ext>
            </a:extLst>
          </p:cNvPr>
          <p:cNvSpPr/>
          <p:nvPr/>
        </p:nvSpPr>
        <p:spPr>
          <a:xfrm>
            <a:off x="4056943" y="2792064"/>
            <a:ext cx="137092" cy="144016"/>
          </a:xfrm>
          <a:prstGeom prst="ellipse">
            <a:avLst/>
          </a:prstGeom>
          <a:solidFill>
            <a:srgbClr val="FF00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grpSp>
        <p:nvGrpSpPr>
          <p:cNvPr id="142" name="Gruppieren 141">
            <a:extLst>
              <a:ext uri="{FF2B5EF4-FFF2-40B4-BE49-F238E27FC236}">
                <a16:creationId xmlns:a16="http://schemas.microsoft.com/office/drawing/2014/main" id="{62EFAAED-D8EF-492D-9ADA-319BF079091E}"/>
              </a:ext>
            </a:extLst>
          </p:cNvPr>
          <p:cNvGrpSpPr/>
          <p:nvPr/>
        </p:nvGrpSpPr>
        <p:grpSpPr>
          <a:xfrm>
            <a:off x="4688676" y="3131624"/>
            <a:ext cx="1440000" cy="1440000"/>
            <a:chOff x="350448" y="5121573"/>
            <a:chExt cx="1440000" cy="1440000"/>
          </a:xfrm>
        </p:grpSpPr>
        <p:grpSp>
          <p:nvGrpSpPr>
            <p:cNvPr id="143" name="Gruppieren 142">
              <a:extLst>
                <a:ext uri="{FF2B5EF4-FFF2-40B4-BE49-F238E27FC236}">
                  <a16:creationId xmlns:a16="http://schemas.microsoft.com/office/drawing/2014/main" id="{7C58F612-718A-4265-BFA8-31E8C750F1B7}"/>
                </a:ext>
              </a:extLst>
            </p:cNvPr>
            <p:cNvGrpSpPr/>
            <p:nvPr/>
          </p:nvGrpSpPr>
          <p:grpSpPr>
            <a:xfrm>
              <a:off x="350448" y="5121573"/>
              <a:ext cx="1440000" cy="1440000"/>
              <a:chOff x="2739336" y="1568418"/>
              <a:chExt cx="1440000" cy="1440000"/>
            </a:xfrm>
          </p:grpSpPr>
          <p:cxnSp>
            <p:nvCxnSpPr>
              <p:cNvPr id="149" name="Gerader Verbinder 148">
                <a:extLst>
                  <a:ext uri="{FF2B5EF4-FFF2-40B4-BE49-F238E27FC236}">
                    <a16:creationId xmlns:a16="http://schemas.microsoft.com/office/drawing/2014/main" id="{C39A8674-9F01-466E-9649-EBD82F2F7377}"/>
                  </a:ext>
                </a:extLst>
              </p:cNvPr>
              <p:cNvCxnSpPr>
                <a:cxnSpLocks/>
                <a:stCxn id="151" idx="1"/>
                <a:endCxn id="151" idx="3"/>
              </p:cNvCxnSpPr>
              <p:nvPr/>
            </p:nvCxnSpPr>
            <p:spPr>
              <a:xfrm>
                <a:off x="2739336" y="2288418"/>
                <a:ext cx="1440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Gerader Verbinder 149">
                <a:extLst>
                  <a:ext uri="{FF2B5EF4-FFF2-40B4-BE49-F238E27FC236}">
                    <a16:creationId xmlns:a16="http://schemas.microsoft.com/office/drawing/2014/main" id="{8466148F-1C11-4018-94DE-E0A5CCE1E287}"/>
                  </a:ext>
                </a:extLst>
              </p:cNvPr>
              <p:cNvCxnSpPr>
                <a:cxnSpLocks/>
                <a:stCxn id="151" idx="2"/>
                <a:endCxn id="151" idx="0"/>
              </p:cNvCxnSpPr>
              <p:nvPr/>
            </p:nvCxnSpPr>
            <p:spPr>
              <a:xfrm flipV="1">
                <a:off x="3459336" y="1568418"/>
                <a:ext cx="0" cy="144000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Rechteck 150">
                <a:extLst>
                  <a:ext uri="{FF2B5EF4-FFF2-40B4-BE49-F238E27FC236}">
                    <a16:creationId xmlns:a16="http://schemas.microsoft.com/office/drawing/2014/main" id="{4253EB73-80FD-4000-AB99-B910D35CDE6C}"/>
                  </a:ext>
                </a:extLst>
              </p:cNvPr>
              <p:cNvSpPr/>
              <p:nvPr/>
            </p:nvSpPr>
            <p:spPr>
              <a:xfrm>
                <a:off x="2739336" y="1568418"/>
                <a:ext cx="1440000" cy="14400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 err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Gruppieren 143">
              <a:extLst>
                <a:ext uri="{FF2B5EF4-FFF2-40B4-BE49-F238E27FC236}">
                  <a16:creationId xmlns:a16="http://schemas.microsoft.com/office/drawing/2014/main" id="{3BC52165-BC2A-48C0-8D2C-AB5E238C226E}"/>
                </a:ext>
              </a:extLst>
            </p:cNvPr>
            <p:cNvGrpSpPr/>
            <p:nvPr/>
          </p:nvGrpSpPr>
          <p:grpSpPr>
            <a:xfrm>
              <a:off x="1070447" y="5328934"/>
              <a:ext cx="511202" cy="510238"/>
              <a:chOff x="2464904" y="4016149"/>
              <a:chExt cx="559488" cy="542600"/>
            </a:xfrm>
          </p:grpSpPr>
          <p:cxnSp>
            <p:nvCxnSpPr>
              <p:cNvPr id="147" name="Gerade Verbindung mit Pfeil 146">
                <a:extLst>
                  <a:ext uri="{FF2B5EF4-FFF2-40B4-BE49-F238E27FC236}">
                    <a16:creationId xmlns:a16="http://schemas.microsoft.com/office/drawing/2014/main" id="{49578606-BC15-4B9C-871D-F060DCD6DF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64904" y="4016149"/>
                <a:ext cx="0" cy="54260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Gerade Verbindung mit Pfeil 147">
                <a:extLst>
                  <a:ext uri="{FF2B5EF4-FFF2-40B4-BE49-F238E27FC236}">
                    <a16:creationId xmlns:a16="http://schemas.microsoft.com/office/drawing/2014/main" id="{8B185F54-9339-47EA-8818-4EBBDA5433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4904" y="4558749"/>
                <a:ext cx="559488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5" name="Textfeld 144">
              <a:extLst>
                <a:ext uri="{FF2B5EF4-FFF2-40B4-BE49-F238E27FC236}">
                  <a16:creationId xmlns:a16="http://schemas.microsoft.com/office/drawing/2014/main" id="{88D6BD10-1436-4C74-B025-4AEAAAFB4B46}"/>
                </a:ext>
              </a:extLst>
            </p:cNvPr>
            <p:cNvSpPr txBox="1"/>
            <p:nvPr/>
          </p:nvSpPr>
          <p:spPr>
            <a:xfrm>
              <a:off x="1196607" y="5809045"/>
              <a:ext cx="385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x</a:t>
              </a:r>
              <a:r>
                <a:rPr lang="de-DE" baseline="-25000" dirty="0"/>
                <a:t>1</a:t>
              </a:r>
            </a:p>
          </p:txBody>
        </p:sp>
        <p:sp>
          <p:nvSpPr>
            <p:cNvPr id="146" name="Textfeld 145">
              <a:extLst>
                <a:ext uri="{FF2B5EF4-FFF2-40B4-BE49-F238E27FC236}">
                  <a16:creationId xmlns:a16="http://schemas.microsoft.com/office/drawing/2014/main" id="{3E5DEE04-AFBD-4B9B-B872-8D878507821C}"/>
                </a:ext>
              </a:extLst>
            </p:cNvPr>
            <p:cNvSpPr txBox="1"/>
            <p:nvPr/>
          </p:nvSpPr>
          <p:spPr>
            <a:xfrm>
              <a:off x="757388" y="5270111"/>
              <a:ext cx="385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y</a:t>
              </a:r>
              <a:r>
                <a:rPr lang="de-DE" baseline="-250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926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74" grpId="0" animBg="1"/>
      <p:bldP spid="75" grpId="0" animBg="1"/>
      <p:bldP spid="76" grpId="0" animBg="1"/>
      <p:bldP spid="85" grpId="0" animBg="1"/>
      <p:bldP spid="88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5" grpId="1" animBg="1"/>
      <p:bldP spid="127" grpId="0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2" grpId="0" animBg="1"/>
      <p:bldP spid="139" grpId="0" animBg="1"/>
      <p:bldP spid="139" grpId="1" animBg="1"/>
      <p:bldP spid="140" grpId="0" animBg="1"/>
      <p:bldP spid="140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37837277"/>
              </p:ext>
            </p:extLst>
          </p:nvPr>
        </p:nvGraphicFramePr>
        <p:xfrm>
          <a:off x="1525588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9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10" name="Objekt 9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Highlight"/>
          <p:cNvGrpSpPr>
            <a:grpSpLocks/>
          </p:cNvGrpSpPr>
          <p:nvPr/>
        </p:nvGrpSpPr>
        <p:grpSpPr bwMode="auto">
          <a:xfrm>
            <a:off x="263352" y="3644280"/>
            <a:ext cx="11518900" cy="288776"/>
            <a:chOff x="342" y="1063"/>
            <a:chExt cx="4329" cy="276"/>
          </a:xfrm>
        </p:grpSpPr>
        <p:sp>
          <p:nvSpPr>
            <p:cNvPr id="7" name="Rectangle 1042"/>
            <p:cNvSpPr>
              <a:spLocks noChangeArrowheads="1"/>
            </p:cNvSpPr>
            <p:nvPr/>
          </p:nvSpPr>
          <p:spPr bwMode="auto">
            <a:xfrm>
              <a:off x="342" y="1063"/>
              <a:ext cx="3118" cy="276"/>
            </a:xfrm>
            <a:prstGeom prst="rect">
              <a:avLst/>
            </a:prstGeom>
            <a:solidFill>
              <a:srgbClr val="FFFF00"/>
            </a:soli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  <p:sp>
          <p:nvSpPr>
            <p:cNvPr id="8" name="Rectangle 1043"/>
            <p:cNvSpPr>
              <a:spLocks noChangeArrowheads="1"/>
            </p:cNvSpPr>
            <p:nvPr/>
          </p:nvSpPr>
          <p:spPr bwMode="auto">
            <a:xfrm>
              <a:off x="3460" y="1063"/>
              <a:ext cx="1211" cy="276"/>
            </a:xfrm>
            <a:prstGeom prst="rect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FFFF"/>
                </a:gs>
              </a:gsLst>
              <a:lin ang="0" scaled="1"/>
              <a:tileRect/>
            </a:gra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de-DE" dirty="0"/>
              <a:t>Einleitung</a:t>
            </a:r>
          </a:p>
          <a:p>
            <a:pPr>
              <a:lnSpc>
                <a:spcPct val="300000"/>
              </a:lnSpc>
            </a:pPr>
            <a:r>
              <a:rPr lang="de-DE" dirty="0"/>
              <a:t>Konzept und Implementierung</a:t>
            </a:r>
          </a:p>
          <a:p>
            <a:pPr>
              <a:lnSpc>
                <a:spcPct val="300000"/>
              </a:lnSpc>
            </a:pPr>
            <a:r>
              <a:rPr lang="de-DE" dirty="0"/>
              <a:t>Ergebnisse</a:t>
            </a:r>
          </a:p>
          <a:p>
            <a:pPr>
              <a:lnSpc>
                <a:spcPct val="300000"/>
              </a:lnSpc>
            </a:pPr>
            <a:r>
              <a:rPr lang="de-DE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212449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17516801"/>
              </p:ext>
            </p:extLst>
          </p:nvPr>
        </p:nvGraphicFramePr>
        <p:xfrm>
          <a:off x="1525588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1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Highlight"/>
          <p:cNvGrpSpPr>
            <a:grpSpLocks/>
          </p:cNvGrpSpPr>
          <p:nvPr/>
        </p:nvGrpSpPr>
        <p:grpSpPr bwMode="auto">
          <a:xfrm>
            <a:off x="334800" y="1844824"/>
            <a:ext cx="11518900" cy="288776"/>
            <a:chOff x="342" y="1063"/>
            <a:chExt cx="4329" cy="276"/>
          </a:xfrm>
        </p:grpSpPr>
        <p:sp>
          <p:nvSpPr>
            <p:cNvPr id="7" name="Rectangle 1042"/>
            <p:cNvSpPr>
              <a:spLocks noChangeArrowheads="1"/>
            </p:cNvSpPr>
            <p:nvPr/>
          </p:nvSpPr>
          <p:spPr bwMode="auto">
            <a:xfrm>
              <a:off x="342" y="1063"/>
              <a:ext cx="3118" cy="276"/>
            </a:xfrm>
            <a:prstGeom prst="rect">
              <a:avLst/>
            </a:prstGeom>
            <a:solidFill>
              <a:srgbClr val="FFFF00"/>
            </a:soli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  <p:sp>
          <p:nvSpPr>
            <p:cNvPr id="8" name="Rectangle 1043"/>
            <p:cNvSpPr>
              <a:spLocks noChangeArrowheads="1"/>
            </p:cNvSpPr>
            <p:nvPr/>
          </p:nvSpPr>
          <p:spPr bwMode="auto">
            <a:xfrm>
              <a:off x="3460" y="1063"/>
              <a:ext cx="1211" cy="276"/>
            </a:xfrm>
            <a:prstGeom prst="rect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FFFF"/>
                </a:gs>
              </a:gsLst>
              <a:lin ang="0" scaled="1"/>
              <a:tileRect/>
            </a:gra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de-DE" dirty="0"/>
              <a:t>Einleitung</a:t>
            </a:r>
          </a:p>
          <a:p>
            <a:pPr>
              <a:lnSpc>
                <a:spcPct val="300000"/>
              </a:lnSpc>
            </a:pPr>
            <a:r>
              <a:rPr lang="de-DE" dirty="0"/>
              <a:t>Konzept und Implementierung</a:t>
            </a:r>
          </a:p>
          <a:p>
            <a:pPr>
              <a:lnSpc>
                <a:spcPct val="300000"/>
              </a:lnSpc>
            </a:pPr>
            <a:r>
              <a:rPr lang="de-DE" dirty="0"/>
              <a:t>Ergebnisse</a:t>
            </a:r>
          </a:p>
          <a:p>
            <a:pPr>
              <a:lnSpc>
                <a:spcPct val="300000"/>
              </a:lnSpc>
            </a:pPr>
            <a:r>
              <a:rPr lang="de-DE" dirty="0"/>
              <a:t>Zusammenfassung und Ausblick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X Kreuzung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eine Hauptstraße </a:t>
            </a:r>
          </a:p>
          <a:p>
            <a:r>
              <a:rPr lang="de-DE" dirty="0"/>
              <a:t>zwei Nebenstraßen</a:t>
            </a:r>
          </a:p>
          <a:p>
            <a:endParaRPr lang="de-DE" dirty="0"/>
          </a:p>
          <a:p>
            <a:r>
              <a:rPr lang="de-DE" dirty="0"/>
              <a:t>unregelmäßiger</a:t>
            </a:r>
          </a:p>
          <a:p>
            <a:pPr marL="360000" lvl="1" indent="0">
              <a:buNone/>
            </a:pPr>
            <a:r>
              <a:rPr lang="de-DE" dirty="0"/>
              <a:t> Kreuzungsbereich</a:t>
            </a:r>
          </a:p>
          <a:p>
            <a:pPr marL="360000" lvl="1" indent="0">
              <a:buNone/>
            </a:pPr>
            <a:endParaRPr lang="de-DE" dirty="0"/>
          </a:p>
          <a:p>
            <a:r>
              <a:rPr lang="de-DE" dirty="0"/>
              <a:t>zusätzliche </a:t>
            </a:r>
          </a:p>
          <a:p>
            <a:pPr marL="0" indent="0">
              <a:buNone/>
            </a:pPr>
            <a:r>
              <a:rPr lang="de-DE" dirty="0"/>
              <a:t>       </a:t>
            </a:r>
            <a:r>
              <a:rPr lang="de-DE" dirty="0" err="1"/>
              <a:t>Spuraufweitungen</a:t>
            </a:r>
            <a:endParaRPr lang="de-DE" dirty="0"/>
          </a:p>
          <a:p>
            <a:endParaRPr lang="de-DE" dirty="0"/>
          </a:p>
          <a:p>
            <a:r>
              <a:rPr lang="de-DE" dirty="0"/>
              <a:t>Sperrbereich</a:t>
            </a:r>
          </a:p>
          <a:p>
            <a:pPr lvl="1"/>
            <a:endParaRPr lang="de-DE" dirty="0"/>
          </a:p>
          <a:p>
            <a:r>
              <a:rPr lang="de-DE" dirty="0"/>
              <a:t>Inputdatei:</a:t>
            </a:r>
          </a:p>
          <a:p>
            <a:pPr marL="0" indent="0">
              <a:buNone/>
            </a:pPr>
            <a:r>
              <a:rPr lang="de-DE" dirty="0"/>
              <a:t>	55 Zeilen</a:t>
            </a:r>
          </a:p>
          <a:p>
            <a:r>
              <a:rPr lang="de-DE" dirty="0" err="1"/>
              <a:t>Outputdatei</a:t>
            </a:r>
            <a:r>
              <a:rPr lang="de-DE" dirty="0"/>
              <a:t>: </a:t>
            </a:r>
          </a:p>
          <a:p>
            <a:pPr marL="0" indent="0">
              <a:buNone/>
            </a:pPr>
            <a:r>
              <a:rPr lang="de-DE" dirty="0"/>
              <a:t>	1091 Zeilen</a:t>
            </a:r>
          </a:p>
          <a:p>
            <a:pPr lvl="1"/>
            <a:endParaRPr lang="de-DE" dirty="0"/>
          </a:p>
        </p:txBody>
      </p:sp>
      <p:pic>
        <p:nvPicPr>
          <p:cNvPr id="11" name="Inhaltsplatzhalter 10" descr="Ein Bild, das Gras, Spieler, Schläger, grün enthält.&#10;&#10;Automatisch generierte Beschreibung">
            <a:extLst>
              <a:ext uri="{FF2B5EF4-FFF2-40B4-BE49-F238E27FC236}">
                <a16:creationId xmlns:a16="http://schemas.microsoft.com/office/drawing/2014/main" id="{54BCAD45-2FE3-1849-B8A1-79FD49A495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00" y="1124744"/>
            <a:ext cx="9162000" cy="5365339"/>
          </a:xfrm>
        </p:spPr>
      </p:pic>
    </p:spTree>
    <p:extLst>
      <p:ext uri="{BB962C8B-B14F-4D97-AF65-F5344CB8AC3E}">
        <p14:creationId xmlns:p14="http://schemas.microsoft.com/office/powerpoint/2010/main" val="153052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Kreisverkehr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zweispuriger</a:t>
            </a:r>
          </a:p>
          <a:p>
            <a:pPr marL="0" indent="0">
              <a:buNone/>
            </a:pPr>
            <a:r>
              <a:rPr lang="de-DE" dirty="0"/>
              <a:t>      Kreisverkehr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symmetrische</a:t>
            </a:r>
          </a:p>
          <a:p>
            <a:pPr marL="0" indent="0">
              <a:buNone/>
            </a:pPr>
            <a:r>
              <a:rPr lang="de-DE" dirty="0"/>
              <a:t>      Straßenanordnung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Inputdatei:</a:t>
            </a:r>
          </a:p>
          <a:p>
            <a:pPr marL="0" indent="0">
              <a:buNone/>
            </a:pPr>
            <a:r>
              <a:rPr lang="de-DE" dirty="0"/>
              <a:t>	38 Zeilen</a:t>
            </a:r>
          </a:p>
          <a:p>
            <a:r>
              <a:rPr lang="de-DE" dirty="0" err="1"/>
              <a:t>Outputdatei</a:t>
            </a:r>
            <a:r>
              <a:rPr lang="de-DE" dirty="0"/>
              <a:t>: </a:t>
            </a:r>
          </a:p>
          <a:p>
            <a:pPr marL="0" indent="0">
              <a:buNone/>
            </a:pPr>
            <a:r>
              <a:rPr lang="de-DE" dirty="0"/>
              <a:t>	988 Zeilen</a:t>
            </a:r>
          </a:p>
          <a:p>
            <a:pPr lvl="1"/>
            <a:endParaRPr lang="de-DE" dirty="0"/>
          </a:p>
        </p:txBody>
      </p:sp>
      <p:pic>
        <p:nvPicPr>
          <p:cNvPr id="3" name="Grafik 2" descr="Ein Bild, das Gras, Spieler, Schläger, Ball enthält.&#10;&#10;Automatisch generierte Beschreibung">
            <a:extLst>
              <a:ext uri="{FF2B5EF4-FFF2-40B4-BE49-F238E27FC236}">
                <a16:creationId xmlns:a16="http://schemas.microsoft.com/office/drawing/2014/main" id="{81D4A524-7F23-AD49-81CB-FCC33B90A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022" y="1149569"/>
            <a:ext cx="9117866" cy="51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8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34800" y="192434"/>
            <a:ext cx="8784000" cy="576000"/>
          </a:xfrm>
        </p:spPr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komplexes Straßennetzwerk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Anordnen und </a:t>
            </a:r>
          </a:p>
          <a:p>
            <a:pPr marL="0" indent="0">
              <a:buNone/>
            </a:pPr>
            <a:r>
              <a:rPr lang="de-DE" dirty="0"/>
              <a:t>      Verbinden von </a:t>
            </a:r>
          </a:p>
          <a:p>
            <a:pPr marL="0" indent="0">
              <a:buNone/>
            </a:pPr>
            <a:r>
              <a:rPr lang="de-DE" dirty="0"/>
              <a:t>      Segmenten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Bushaltestellen</a:t>
            </a:r>
          </a:p>
          <a:p>
            <a:r>
              <a:rPr lang="de-DE" dirty="0"/>
              <a:t>Parkbuchten</a:t>
            </a:r>
          </a:p>
          <a:p>
            <a:r>
              <a:rPr lang="de-DE" dirty="0"/>
              <a:t>Verkehrsinseln</a:t>
            </a:r>
          </a:p>
          <a:p>
            <a:r>
              <a:rPr lang="de-DE" dirty="0" err="1"/>
              <a:t>Spuraufweitungen</a:t>
            </a:r>
            <a:endParaRPr lang="de-DE" dirty="0"/>
          </a:p>
          <a:p>
            <a:pPr marL="360000" lvl="1" indent="0">
              <a:buNone/>
            </a:pPr>
            <a:r>
              <a:rPr lang="de-DE" dirty="0"/>
              <a:t>	…</a:t>
            </a:r>
          </a:p>
          <a:p>
            <a:endParaRPr lang="de-DE" dirty="0"/>
          </a:p>
          <a:p>
            <a:r>
              <a:rPr lang="de-DE" dirty="0"/>
              <a:t>Inputdatei:</a:t>
            </a:r>
          </a:p>
          <a:p>
            <a:pPr marL="0" indent="0">
              <a:buNone/>
            </a:pPr>
            <a:r>
              <a:rPr lang="de-DE" dirty="0"/>
              <a:t>	248 Zeilen</a:t>
            </a:r>
          </a:p>
          <a:p>
            <a:r>
              <a:rPr lang="de-DE" dirty="0" err="1"/>
              <a:t>Outputdatei</a:t>
            </a:r>
            <a:r>
              <a:rPr lang="de-DE" dirty="0"/>
              <a:t>: </a:t>
            </a:r>
          </a:p>
          <a:p>
            <a:pPr marL="0" indent="0">
              <a:buNone/>
            </a:pPr>
            <a:r>
              <a:rPr lang="de-DE" dirty="0"/>
              <a:t>	5191 Zeilen</a:t>
            </a:r>
          </a:p>
          <a:p>
            <a:endParaRPr lang="de-DE" dirty="0"/>
          </a:p>
        </p:txBody>
      </p:sp>
      <p:pic>
        <p:nvPicPr>
          <p:cNvPr id="6" name="Inhaltsplatzhalter 5" descr="Ein Bild, das Gras, draußen, Schläger, Ball enthält.&#10;&#10;Automatisch generierte Beschreibung">
            <a:extLst>
              <a:ext uri="{FF2B5EF4-FFF2-40B4-BE49-F238E27FC236}">
                <a16:creationId xmlns:a16="http://schemas.microsoft.com/office/drawing/2014/main" id="{338F160F-D1F0-1443-9E46-7D62FFB9EA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592" y="1124744"/>
            <a:ext cx="9158400" cy="5151600"/>
          </a:xfrm>
        </p:spPr>
      </p:pic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7A8365E2-6A19-3546-91BF-4FE25CF2751E}"/>
              </a:ext>
            </a:extLst>
          </p:cNvPr>
          <p:cNvSpPr/>
          <p:nvPr/>
        </p:nvSpPr>
        <p:spPr>
          <a:xfrm>
            <a:off x="6762620" y="1700807"/>
            <a:ext cx="1454237" cy="720082"/>
          </a:xfrm>
          <a:prstGeom prst="round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50B6BA59-F511-EF45-8F06-38D7EE4518CF}"/>
              </a:ext>
            </a:extLst>
          </p:cNvPr>
          <p:cNvSpPr/>
          <p:nvPr/>
        </p:nvSpPr>
        <p:spPr>
          <a:xfrm>
            <a:off x="7824192" y="2492896"/>
            <a:ext cx="3960257" cy="2016223"/>
          </a:xfrm>
          <a:prstGeom prst="round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D93CAAF5-72A6-D847-886A-4B4F51FF6AC2}"/>
              </a:ext>
            </a:extLst>
          </p:cNvPr>
          <p:cNvSpPr/>
          <p:nvPr/>
        </p:nvSpPr>
        <p:spPr>
          <a:xfrm>
            <a:off x="8616280" y="1340768"/>
            <a:ext cx="2088232" cy="720081"/>
          </a:xfrm>
          <a:prstGeom prst="round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1694F4E6-7673-E948-A2BA-C636A01FC535}"/>
              </a:ext>
            </a:extLst>
          </p:cNvPr>
          <p:cNvSpPr/>
          <p:nvPr/>
        </p:nvSpPr>
        <p:spPr>
          <a:xfrm>
            <a:off x="7824192" y="1285973"/>
            <a:ext cx="727118" cy="270820"/>
          </a:xfrm>
          <a:prstGeom prst="round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60831028-E85B-754F-A368-102E4F20E3F4}"/>
              </a:ext>
            </a:extLst>
          </p:cNvPr>
          <p:cNvSpPr/>
          <p:nvPr/>
        </p:nvSpPr>
        <p:spPr>
          <a:xfrm>
            <a:off x="2783632" y="2636912"/>
            <a:ext cx="1800200" cy="720082"/>
          </a:xfrm>
          <a:prstGeom prst="round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58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/>
          <a:lstStyle/>
          <a:p>
            <a:r>
              <a:rPr lang="de-DE" dirty="0"/>
              <a:t>Ergebnisse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komplexes Straßennetzwerk</a:t>
            </a:r>
            <a:endParaRPr lang="de-DE" dirty="0"/>
          </a:p>
        </p:txBody>
      </p:sp>
      <p:pic>
        <p:nvPicPr>
          <p:cNvPr id="8" name="Onlinemedien 7" descr="movie.mp4">
            <a:extLst>
              <a:ext uri="{FF2B5EF4-FFF2-40B4-BE49-F238E27FC236}">
                <a16:creationId xmlns:a16="http://schemas.microsoft.com/office/drawing/2014/main" id="{E15821E4-FF9B-AD44-956D-4292AC61F9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9436" y="766800"/>
            <a:ext cx="10153128" cy="5711135"/>
          </a:xfrm>
        </p:spPr>
      </p:pic>
    </p:spTree>
    <p:extLst>
      <p:ext uri="{BB962C8B-B14F-4D97-AF65-F5344CB8AC3E}">
        <p14:creationId xmlns:p14="http://schemas.microsoft.com/office/powerpoint/2010/main" val="51457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81958766"/>
              </p:ext>
            </p:extLst>
          </p:nvPr>
        </p:nvGraphicFramePr>
        <p:xfrm>
          <a:off x="1525588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23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10" name="Objekt 9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Highlight"/>
          <p:cNvGrpSpPr>
            <a:grpSpLocks/>
          </p:cNvGrpSpPr>
          <p:nvPr/>
        </p:nvGrpSpPr>
        <p:grpSpPr bwMode="auto">
          <a:xfrm>
            <a:off x="191344" y="4509120"/>
            <a:ext cx="11518900" cy="288776"/>
            <a:chOff x="342" y="1063"/>
            <a:chExt cx="4329" cy="276"/>
          </a:xfrm>
        </p:grpSpPr>
        <p:sp>
          <p:nvSpPr>
            <p:cNvPr id="7" name="Rectangle 1042"/>
            <p:cNvSpPr>
              <a:spLocks noChangeArrowheads="1"/>
            </p:cNvSpPr>
            <p:nvPr/>
          </p:nvSpPr>
          <p:spPr bwMode="auto">
            <a:xfrm>
              <a:off x="342" y="1063"/>
              <a:ext cx="3118" cy="276"/>
            </a:xfrm>
            <a:prstGeom prst="rect">
              <a:avLst/>
            </a:prstGeom>
            <a:solidFill>
              <a:srgbClr val="FFFF00"/>
            </a:soli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  <p:sp>
          <p:nvSpPr>
            <p:cNvPr id="8" name="Rectangle 1043"/>
            <p:cNvSpPr>
              <a:spLocks noChangeArrowheads="1"/>
            </p:cNvSpPr>
            <p:nvPr/>
          </p:nvSpPr>
          <p:spPr bwMode="auto">
            <a:xfrm>
              <a:off x="3460" y="1063"/>
              <a:ext cx="1211" cy="276"/>
            </a:xfrm>
            <a:prstGeom prst="rect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FFFF"/>
                </a:gs>
              </a:gsLst>
              <a:lin ang="0" scaled="1"/>
              <a:tileRect/>
            </a:gra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de-DE" dirty="0"/>
              <a:t>Einleitung</a:t>
            </a:r>
          </a:p>
          <a:p>
            <a:pPr>
              <a:lnSpc>
                <a:spcPct val="300000"/>
              </a:lnSpc>
            </a:pPr>
            <a:r>
              <a:rPr lang="de-DE" dirty="0"/>
              <a:t>Konzept und Implementierung</a:t>
            </a:r>
          </a:p>
          <a:p>
            <a:pPr>
              <a:lnSpc>
                <a:spcPct val="300000"/>
              </a:lnSpc>
            </a:pPr>
            <a:r>
              <a:rPr lang="de-DE" dirty="0"/>
              <a:t>Ergebnisse</a:t>
            </a:r>
          </a:p>
          <a:p>
            <a:pPr>
              <a:lnSpc>
                <a:spcPct val="300000"/>
              </a:lnSpc>
            </a:pPr>
            <a:r>
              <a:rPr lang="de-DE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256005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Ausblick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/>
              <a:t>Zusammenfassung</a:t>
            </a:r>
          </a:p>
          <a:p>
            <a:r>
              <a:rPr lang="de-DE" dirty="0"/>
              <a:t>Generierung von konkreten Strecken, insbesondere Kreuzungen</a:t>
            </a:r>
          </a:p>
          <a:p>
            <a:r>
              <a:rPr lang="de-DE" dirty="0"/>
              <a:t>Verwendung von Annahmen und einer logischen Streckenbeschreibung, somit immer valide Strecke</a:t>
            </a:r>
          </a:p>
          <a:p>
            <a:r>
              <a:rPr lang="de-DE" dirty="0"/>
              <a:t>Benutzerfreundliche und kurze Eingabedatei </a:t>
            </a:r>
          </a:p>
          <a:p>
            <a:r>
              <a:rPr lang="de-DE" dirty="0"/>
              <a:t>Ausgabe im gängigen </a:t>
            </a:r>
            <a:r>
              <a:rPr lang="de-DE" dirty="0" err="1"/>
              <a:t>OpenDRIVE</a:t>
            </a:r>
            <a:r>
              <a:rPr lang="de-DE" dirty="0"/>
              <a:t> Format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Ausblick</a:t>
            </a:r>
          </a:p>
          <a:p>
            <a:r>
              <a:rPr lang="de-DE" dirty="0"/>
              <a:t>Erweiterung für Autobahnen</a:t>
            </a:r>
          </a:p>
          <a:p>
            <a:r>
              <a:rPr lang="de-DE" dirty="0"/>
              <a:t>Erweiterung für weitere Fahrbahnmarkierungen oder Objekten</a:t>
            </a:r>
          </a:p>
          <a:p>
            <a:r>
              <a:rPr lang="de-DE" dirty="0"/>
              <a:t>Letztlich durch offenes </a:t>
            </a:r>
            <a:r>
              <a:rPr lang="de-DE" dirty="0" err="1"/>
              <a:t>OpenDRIVE</a:t>
            </a:r>
            <a:r>
              <a:rPr lang="de-DE" dirty="0"/>
              <a:t> Format jede mögliche Streckengenerierung denkbar</a:t>
            </a:r>
          </a:p>
        </p:txBody>
      </p:sp>
    </p:spTree>
    <p:extLst>
      <p:ext uri="{BB962C8B-B14F-4D97-AF65-F5344CB8AC3E}">
        <p14:creationId xmlns:p14="http://schemas.microsoft.com/office/powerpoint/2010/main" val="359387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1FC819-6B4D-4C4C-A17C-90B0DB42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Literaturverzeichnis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17206B-F368-5740-874D-2E0CC2A44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[1] 	</a:t>
            </a:r>
            <a:r>
              <a:rPr lang="de-CH" dirty="0"/>
              <a:t>Hexagon </a:t>
            </a:r>
            <a:r>
              <a:rPr lang="de-CH" dirty="0" err="1"/>
              <a:t>Acquires</a:t>
            </a:r>
            <a:r>
              <a:rPr lang="de-CH" dirty="0"/>
              <a:t> VIRES, Digital Engineering,</a:t>
            </a:r>
          </a:p>
          <a:p>
            <a:pPr marL="0" indent="0">
              <a:buNone/>
            </a:pPr>
            <a:r>
              <a:rPr lang="de-CH" dirty="0"/>
              <a:t> 	</a:t>
            </a:r>
            <a:r>
              <a:rPr lang="de-CH" dirty="0">
                <a:hlinkClick r:id="rId2"/>
              </a:rPr>
              <a:t>https://www.digitalengineering247.com/article/hexagon-acquires-vires/</a:t>
            </a:r>
            <a:r>
              <a:rPr lang="de-CH" dirty="0"/>
              <a:t> (besucht am 28.10.2019)</a:t>
            </a:r>
          </a:p>
          <a:p>
            <a:endParaRPr lang="de-DE" dirty="0"/>
          </a:p>
          <a:p>
            <a:r>
              <a:rPr lang="de-DE" dirty="0"/>
              <a:t>[2] 	</a:t>
            </a:r>
            <a:r>
              <a:rPr lang="de-DE" dirty="0" err="1"/>
              <a:t>Szenarienbeschreibung</a:t>
            </a:r>
            <a:r>
              <a:rPr lang="de-DE" dirty="0"/>
              <a:t>, </a:t>
            </a:r>
            <a:r>
              <a:rPr lang="de-DE" dirty="0" err="1"/>
              <a:t>Pegasusprojekt</a:t>
            </a:r>
            <a:r>
              <a:rPr lang="de-DE" dirty="0"/>
              <a:t>,</a:t>
            </a:r>
          </a:p>
          <a:p>
            <a:pPr marL="0" indent="0">
              <a:buNone/>
            </a:pPr>
            <a:r>
              <a:rPr lang="de-DE" dirty="0"/>
              <a:t> 	</a:t>
            </a:r>
            <a:r>
              <a:rPr lang="de-DE" dirty="0">
                <a:hlinkClick r:id="rId3"/>
              </a:rPr>
              <a:t>https://www.pegasusprojekt.de/files/tmpl/PDF-HZE/04_Szenarienbeschreibung.pdf</a:t>
            </a:r>
            <a:r>
              <a:rPr lang="de-DE" dirty="0"/>
              <a:t> </a:t>
            </a:r>
          </a:p>
          <a:p>
            <a:pPr marL="0" indent="0">
              <a:buNone/>
            </a:pPr>
            <a:r>
              <a:rPr lang="de-DE" dirty="0"/>
              <a:t>	(besucht am 28.10.2019)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[3]	</a:t>
            </a:r>
            <a:r>
              <a:rPr lang="de-CH" dirty="0" err="1"/>
              <a:t>OpenDRIVE</a:t>
            </a:r>
            <a:r>
              <a:rPr lang="de-CH" dirty="0"/>
              <a:t> Format </a:t>
            </a:r>
            <a:r>
              <a:rPr lang="de-CH" dirty="0" err="1"/>
              <a:t>Specification</a:t>
            </a:r>
            <a:r>
              <a:rPr lang="de-CH" dirty="0"/>
              <a:t>, </a:t>
            </a:r>
            <a:r>
              <a:rPr lang="de-CH" dirty="0" err="1"/>
              <a:t>OpenDRIVE</a:t>
            </a:r>
            <a:r>
              <a:rPr lang="de-CH" dirty="0"/>
              <a:t>, 	</a:t>
            </a:r>
            <a:r>
              <a:rPr lang="de-CH" dirty="0">
                <a:hlinkClick r:id="rId4"/>
              </a:rPr>
              <a:t>http://www.opendrive.org/docs/OpenDRIVEFormatSpecRev1.5M.pdf</a:t>
            </a:r>
            <a:r>
              <a:rPr lang="de-CH" dirty="0"/>
              <a:t>, (besucht am 28.10.2019)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69414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de-DE" b="1" dirty="0"/>
          </a:p>
          <a:p>
            <a:pPr marL="0" indent="0" algn="ctr">
              <a:buNone/>
            </a:pPr>
            <a:endParaRPr lang="de-DE" b="1" dirty="0"/>
          </a:p>
          <a:p>
            <a:pPr marL="0" indent="0" algn="ctr">
              <a:buNone/>
            </a:pPr>
            <a:r>
              <a:rPr lang="de-DE" sz="3600" b="1" dirty="0"/>
              <a:t>Vielen Dank für Eure Aufmerksamkeit </a:t>
            </a:r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endParaRPr lang="de-DE" sz="3600" dirty="0"/>
          </a:p>
          <a:p>
            <a:pPr marL="0" indent="0" algn="ctr">
              <a:buNone/>
            </a:pPr>
            <a:r>
              <a:rPr lang="de-DE" sz="3600" b="1" dirty="0"/>
              <a:t>Fragen ? </a:t>
            </a:r>
          </a:p>
        </p:txBody>
      </p:sp>
    </p:spTree>
    <p:extLst>
      <p:ext uri="{BB962C8B-B14F-4D97-AF65-F5344CB8AC3E}">
        <p14:creationId xmlns:p14="http://schemas.microsoft.com/office/powerpoint/2010/main" val="3957045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0167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04" name="think-cell Folie" r:id="rId5" imgW="384" imgH="384" progId="TCLayout.ActiveDocument.1">
                  <p:embed/>
                </p:oleObj>
              </mc:Choice>
              <mc:Fallback>
                <p:oleObj name="think-cell Folie" r:id="rId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de-DE" sz="2200" b="1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b" anchorCtr="0">
            <a:noAutofit/>
          </a:bodyPr>
          <a:lstStyle/>
          <a:p>
            <a:r>
              <a:rPr lang="de-DE" dirty="0"/>
              <a:t>Einleitung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Simulation zur Absicherung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Absicherung von automatisierten Fahrfunktionen</a:t>
            </a:r>
          </a:p>
          <a:p>
            <a:pPr lvl="1"/>
            <a:r>
              <a:rPr lang="de-DE" dirty="0"/>
              <a:t>oft Milliarden Testkilometer</a:t>
            </a:r>
          </a:p>
          <a:p>
            <a:pPr lvl="1"/>
            <a:r>
              <a:rPr lang="de-DE" dirty="0"/>
              <a:t>unterschiedliche Szenarien</a:t>
            </a:r>
          </a:p>
          <a:p>
            <a:pPr lvl="1"/>
            <a:r>
              <a:rPr lang="de-DE" dirty="0"/>
              <a:t>teilweise schwierig im realen Straßenverkehr</a:t>
            </a:r>
          </a:p>
          <a:p>
            <a:r>
              <a:rPr lang="de-DE" dirty="0"/>
              <a:t>Vorteile der </a:t>
            </a:r>
            <a:r>
              <a:rPr lang="de-DE" dirty="0" err="1"/>
              <a:t>simulativen</a:t>
            </a:r>
            <a:r>
              <a:rPr lang="de-DE" dirty="0"/>
              <a:t> Absicherung von automatisierten Fahrfunktionen</a:t>
            </a:r>
          </a:p>
          <a:p>
            <a:pPr lvl="1"/>
            <a:r>
              <a:rPr lang="de-DE" dirty="0"/>
              <a:t>kostengünstig</a:t>
            </a:r>
          </a:p>
          <a:p>
            <a:pPr lvl="1"/>
            <a:r>
              <a:rPr lang="de-DE" dirty="0"/>
              <a:t>reproduzierbar</a:t>
            </a:r>
          </a:p>
          <a:p>
            <a:pPr lvl="1"/>
            <a:r>
              <a:rPr lang="de-DE" dirty="0"/>
              <a:t>Ausnutzung des physikalischen Grenzbereichs</a:t>
            </a:r>
          </a:p>
          <a:p>
            <a:pPr marL="360000" lvl="1" indent="0">
              <a:buNone/>
            </a:pPr>
            <a:endParaRPr lang="de-DE" dirty="0"/>
          </a:p>
          <a:p>
            <a:pPr marL="3600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60000" lvl="1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34" y="4365104"/>
            <a:ext cx="5662487" cy="1946479"/>
          </a:xfrm>
          <a:prstGeom prst="rect">
            <a:avLst/>
          </a:prstGeom>
        </p:spPr>
      </p:pic>
      <p:pic>
        <p:nvPicPr>
          <p:cNvPr id="3" name="Grafik 2" descr="Ein Bild, das Gras, draußen, Schläger, Ball enthält.&#10;&#10;Automatisch generierte Beschreibung">
            <a:extLst>
              <a:ext uri="{FF2B5EF4-FFF2-40B4-BE49-F238E27FC236}">
                <a16:creationId xmlns:a16="http://schemas.microsoft.com/office/drawing/2014/main" id="{B7185361-4B73-FC42-B7DF-041C6A840D7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89"/>
          <a:stretch/>
        </p:blipFill>
        <p:spPr>
          <a:xfrm>
            <a:off x="6199281" y="4365104"/>
            <a:ext cx="5662488" cy="1946479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30C0E8C-0854-BB49-8E81-29419A740DAA}"/>
              </a:ext>
            </a:extLst>
          </p:cNvPr>
          <p:cNvSpPr txBox="1"/>
          <p:nvPr/>
        </p:nvSpPr>
        <p:spPr>
          <a:xfrm>
            <a:off x="1816621" y="6286659"/>
            <a:ext cx="26897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dirty="0"/>
              <a:t>Beispiel eines Autobahnszenarios [1]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994DDCC-2AD6-9A4B-A08E-5C9D03FE0028}"/>
              </a:ext>
            </a:extLst>
          </p:cNvPr>
          <p:cNvSpPr txBox="1"/>
          <p:nvPr/>
        </p:nvSpPr>
        <p:spPr>
          <a:xfrm>
            <a:off x="7704798" y="6322064"/>
            <a:ext cx="28280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dirty="0"/>
              <a:t>generiertes Streckennetz in </a:t>
            </a:r>
            <a:r>
              <a:rPr lang="de-DE" sz="1200" dirty="0" err="1"/>
              <a:t>OpenDrive</a:t>
            </a:r>
            <a:endParaRPr lang="de-DE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Beispiel eines Autobahnszenarios [1]&#10;">
            <a:extLst>
              <a:ext uri="{FF2B5EF4-FFF2-40B4-BE49-F238E27FC236}">
                <a16:creationId xmlns:a16="http://schemas.microsoft.com/office/drawing/2014/main" id="{292BF94D-18D2-2349-A5DE-F94FB3A908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965" y="1734982"/>
            <a:ext cx="6378360" cy="3949341"/>
          </a:xfrm>
          <a:prstGeom prst="rect">
            <a:avLst/>
          </a:prstGeom>
        </p:spPr>
      </p:pic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169558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4" name="think-cell Folie" r:id="rId7" imgW="384" imgH="384" progId="TCLayout.ActiveDocument.1">
                  <p:embed/>
                </p:oleObj>
              </mc:Choice>
              <mc:Fallback>
                <p:oleObj name="think-cell Folie" r:id="rId7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eck 2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de-DE" sz="2200" b="1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Einleitung</a:t>
            </a:r>
            <a:br>
              <a:rPr lang="de-DE" dirty="0"/>
            </a:b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Szenarienbasiertes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Testen</a:t>
            </a:r>
          </a:p>
        </p:txBody>
      </p:sp>
      <p:sp>
        <p:nvSpPr>
          <p:cNvPr id="17" name="Inhaltsplatzhalter 16"/>
          <p:cNvSpPr>
            <a:spLocks noGrp="1"/>
          </p:cNvSpPr>
          <p:nvPr>
            <p:ph idx="1"/>
          </p:nvPr>
        </p:nvSpPr>
        <p:spPr>
          <a:xfrm>
            <a:off x="334800" y="1447200"/>
            <a:ext cx="5269464" cy="5144400"/>
          </a:xfrm>
        </p:spPr>
        <p:txBody>
          <a:bodyPr/>
          <a:lstStyle/>
          <a:p>
            <a:r>
              <a:rPr lang="de-DE" dirty="0" err="1"/>
              <a:t>Szenarienbasiertes</a:t>
            </a:r>
            <a:r>
              <a:rPr lang="de-DE" dirty="0"/>
              <a:t> Testen</a:t>
            </a:r>
          </a:p>
          <a:p>
            <a:pPr lvl="1"/>
            <a:r>
              <a:rPr lang="de-DE" dirty="0"/>
              <a:t>Gezieltes Testen bestimmter (kritischer) Situationen</a:t>
            </a:r>
          </a:p>
          <a:p>
            <a:pPr lvl="1"/>
            <a:r>
              <a:rPr lang="de-DE" b="1" dirty="0"/>
              <a:t>Variation</a:t>
            </a:r>
            <a:r>
              <a:rPr lang="de-DE" dirty="0"/>
              <a:t> des Szenarios durch Explorieren von Parameterräumen</a:t>
            </a:r>
          </a:p>
          <a:p>
            <a:endParaRPr lang="de-DE" dirty="0"/>
          </a:p>
          <a:p>
            <a:r>
              <a:rPr lang="de-DE" dirty="0"/>
              <a:t>Mögliche Abstraktionslevel von Szenarien</a:t>
            </a:r>
          </a:p>
          <a:p>
            <a:pPr lvl="2"/>
            <a:r>
              <a:rPr lang="de-DE" dirty="0"/>
              <a:t>Funktional</a:t>
            </a:r>
          </a:p>
          <a:p>
            <a:pPr lvl="3"/>
            <a:r>
              <a:rPr lang="de-DE" sz="1400" dirty="0">
                <a:sym typeface="Wingdings" panose="05000000000000000000" pitchFamily="2" charset="2"/>
              </a:rPr>
              <a:t>Basiert auf sprachlicher Beschreibung</a:t>
            </a:r>
          </a:p>
          <a:p>
            <a:pPr lvl="3"/>
            <a:r>
              <a:rPr lang="de-DE" sz="1400" dirty="0">
                <a:sym typeface="Wingdings" panose="05000000000000000000" pitchFamily="2" charset="2"/>
              </a:rPr>
              <a:t>Hohe Abstraktion</a:t>
            </a:r>
            <a:endParaRPr lang="de-DE" dirty="0">
              <a:sym typeface="Wingdings" panose="05000000000000000000" pitchFamily="2" charset="2"/>
            </a:endParaRPr>
          </a:p>
          <a:p>
            <a:pPr lvl="2"/>
            <a:r>
              <a:rPr lang="de-DE" dirty="0">
                <a:sym typeface="Wingdings" panose="05000000000000000000" pitchFamily="2" charset="2"/>
              </a:rPr>
              <a:t>Logisch</a:t>
            </a:r>
            <a:endParaRPr lang="de-DE" sz="1400" dirty="0">
              <a:sym typeface="Wingdings" panose="05000000000000000000" pitchFamily="2" charset="2"/>
            </a:endParaRPr>
          </a:p>
          <a:p>
            <a:pPr lvl="3"/>
            <a:r>
              <a:rPr lang="de-DE" sz="1400" dirty="0">
                <a:sym typeface="Wingdings" panose="05000000000000000000" pitchFamily="2" charset="2"/>
              </a:rPr>
              <a:t>Definition von Parametern</a:t>
            </a:r>
          </a:p>
          <a:p>
            <a:pPr lvl="3"/>
            <a:r>
              <a:rPr lang="de-DE" sz="1400" dirty="0">
                <a:sym typeface="Wingdings" panose="05000000000000000000" pitchFamily="2" charset="2"/>
              </a:rPr>
              <a:t>Fester Bereich im Zustandsraum </a:t>
            </a:r>
            <a:endParaRPr lang="de-DE" dirty="0">
              <a:sym typeface="Wingdings" panose="05000000000000000000" pitchFamily="2" charset="2"/>
            </a:endParaRPr>
          </a:p>
          <a:p>
            <a:pPr lvl="2"/>
            <a:r>
              <a:rPr lang="de-DE" dirty="0">
                <a:sym typeface="Wingdings" panose="05000000000000000000" pitchFamily="2" charset="2"/>
              </a:rPr>
              <a:t>Konkret</a:t>
            </a:r>
          </a:p>
          <a:p>
            <a:pPr lvl="3"/>
            <a:r>
              <a:rPr lang="de-DE" sz="1400" dirty="0"/>
              <a:t>Definition von Parametern </a:t>
            </a:r>
          </a:p>
          <a:p>
            <a:pPr lvl="3"/>
            <a:r>
              <a:rPr lang="de-DE" sz="1400" dirty="0"/>
              <a:t>Fester Wert im Zustandsraum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7413092" y="5684323"/>
            <a:ext cx="26897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200" dirty="0"/>
              <a:t>Beispiel eines Autobahnszenarios [2]</a:t>
            </a:r>
          </a:p>
        </p:txBody>
      </p:sp>
      <p:sp>
        <p:nvSpPr>
          <p:cNvPr id="6" name="Abgerundetes Rechteck 5"/>
          <p:cNvSpPr/>
          <p:nvPr/>
        </p:nvSpPr>
        <p:spPr>
          <a:xfrm>
            <a:off x="5519936" y="2042045"/>
            <a:ext cx="6264696" cy="738883"/>
          </a:xfrm>
          <a:prstGeom prst="round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10" name="Gerade Verbindung mit Pfeil 9"/>
          <p:cNvCxnSpPr/>
          <p:nvPr/>
        </p:nvCxnSpPr>
        <p:spPr>
          <a:xfrm flipH="1">
            <a:off x="11136560" y="1683919"/>
            <a:ext cx="79050" cy="5929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2" t="24153" r="15464" b="27541"/>
          <a:stretch/>
        </p:blipFill>
        <p:spPr>
          <a:xfrm>
            <a:off x="10771253" y="1289086"/>
            <a:ext cx="1079072" cy="380849"/>
          </a:xfrm>
          <a:prstGeom prst="rect">
            <a:avLst/>
          </a:prstGeom>
        </p:spPr>
      </p:pic>
      <p:sp>
        <p:nvSpPr>
          <p:cNvPr id="15" name="Abgerundetes Rechteck 14"/>
          <p:cNvSpPr/>
          <p:nvPr/>
        </p:nvSpPr>
        <p:spPr>
          <a:xfrm>
            <a:off x="7608168" y="2051446"/>
            <a:ext cx="2088232" cy="720080"/>
          </a:xfrm>
          <a:prstGeom prst="round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cxnSp>
        <p:nvCxnSpPr>
          <p:cNvPr id="16" name="Gerade Verbindung mit Pfeil 15"/>
          <p:cNvCxnSpPr/>
          <p:nvPr/>
        </p:nvCxnSpPr>
        <p:spPr>
          <a:xfrm flipH="1">
            <a:off x="9264352" y="1689630"/>
            <a:ext cx="79050" cy="5929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feld 12"/>
          <p:cNvSpPr txBox="1"/>
          <p:nvPr/>
        </p:nvSpPr>
        <p:spPr>
          <a:xfrm>
            <a:off x="8543471" y="1408614"/>
            <a:ext cx="1599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Fokus der Arbeit</a:t>
            </a:r>
          </a:p>
        </p:txBody>
      </p:sp>
    </p:spTree>
    <p:extLst>
      <p:ext uri="{BB962C8B-B14F-4D97-AF65-F5344CB8AC3E}">
        <p14:creationId xmlns:p14="http://schemas.microsoft.com/office/powerpoint/2010/main" val="168815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5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rallelogramm 22">
            <a:extLst>
              <a:ext uri="{FF2B5EF4-FFF2-40B4-BE49-F238E27FC236}">
                <a16:creationId xmlns:a16="http://schemas.microsoft.com/office/drawing/2014/main" id="{D4B02C7A-2A92-404F-9739-43379298D2BC}"/>
              </a:ext>
            </a:extLst>
          </p:cNvPr>
          <p:cNvSpPr/>
          <p:nvPr/>
        </p:nvSpPr>
        <p:spPr>
          <a:xfrm>
            <a:off x="1648800" y="1268553"/>
            <a:ext cx="4879248" cy="4769119"/>
          </a:xfrm>
          <a:custGeom>
            <a:avLst/>
            <a:gdLst>
              <a:gd name="connsiteX0" fmla="*/ 0 w 4296771"/>
              <a:gd name="connsiteY0" fmla="*/ 3617927 h 3617927"/>
              <a:gd name="connsiteX1" fmla="*/ 2437072 w 4296771"/>
              <a:gd name="connsiteY1" fmla="*/ 0 h 3617927"/>
              <a:gd name="connsiteX2" fmla="*/ 4296771 w 4296771"/>
              <a:gd name="connsiteY2" fmla="*/ 0 h 3617927"/>
              <a:gd name="connsiteX3" fmla="*/ 1859699 w 4296771"/>
              <a:gd name="connsiteY3" fmla="*/ 3617927 h 3617927"/>
              <a:gd name="connsiteX4" fmla="*/ 0 w 4296771"/>
              <a:gd name="connsiteY4" fmla="*/ 3617927 h 3617927"/>
              <a:gd name="connsiteX0" fmla="*/ 0 w 3957656"/>
              <a:gd name="connsiteY0" fmla="*/ 3617927 h 3617927"/>
              <a:gd name="connsiteX1" fmla="*/ 2437072 w 3957656"/>
              <a:gd name="connsiteY1" fmla="*/ 0 h 3617927"/>
              <a:gd name="connsiteX2" fmla="*/ 3957656 w 3957656"/>
              <a:gd name="connsiteY2" fmla="*/ 12111 h 3617927"/>
              <a:gd name="connsiteX3" fmla="*/ 1859699 w 3957656"/>
              <a:gd name="connsiteY3" fmla="*/ 3617927 h 3617927"/>
              <a:gd name="connsiteX4" fmla="*/ 0 w 3957656"/>
              <a:gd name="connsiteY4" fmla="*/ 3617927 h 3617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57656" h="3617927">
                <a:moveTo>
                  <a:pt x="0" y="3617927"/>
                </a:moveTo>
                <a:lnTo>
                  <a:pt x="2437072" y="0"/>
                </a:lnTo>
                <a:lnTo>
                  <a:pt x="3957656" y="12111"/>
                </a:lnTo>
                <a:lnTo>
                  <a:pt x="1859699" y="3617927"/>
                </a:lnTo>
                <a:lnTo>
                  <a:pt x="0" y="3617927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451" y="4014629"/>
            <a:ext cx="3733321" cy="1901706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Einleitung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Streckenbeschreibung</a:t>
            </a:r>
            <a:endParaRPr lang="de-DE" dirty="0"/>
          </a:p>
        </p:txBody>
      </p:sp>
      <p:sp>
        <p:nvSpPr>
          <p:cNvPr id="17" name="Inhaltsplatzhalter 1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de-DE" dirty="0"/>
              <a:t>Referenzlinie</a:t>
            </a:r>
          </a:p>
          <a:p>
            <a:pPr lvl="1"/>
            <a:r>
              <a:rPr lang="de-DE" dirty="0"/>
              <a:t>Fahrstreifen</a:t>
            </a:r>
          </a:p>
          <a:p>
            <a:pPr lvl="1"/>
            <a:r>
              <a:rPr lang="de-DE" dirty="0"/>
              <a:t>Fahrbahnmarkierung</a:t>
            </a:r>
          </a:p>
          <a:p>
            <a:pPr lvl="1"/>
            <a:r>
              <a:rPr lang="de-DE" dirty="0"/>
              <a:t>Beschilderung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B19BE33-647A-6F4B-8DF0-8D83D8337C08}"/>
              </a:ext>
            </a:extLst>
          </p:cNvPr>
          <p:cNvCxnSpPr>
            <a:cxnSpLocks/>
          </p:cNvCxnSpPr>
          <p:nvPr/>
        </p:nvCxnSpPr>
        <p:spPr>
          <a:xfrm flipV="1">
            <a:off x="2859365" y="1378932"/>
            <a:ext cx="2638692" cy="4507925"/>
          </a:xfrm>
          <a:prstGeom prst="line">
            <a:avLst/>
          </a:prstGeom>
          <a:ln w="158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r>
              <a:rPr lang="de-DE" dirty="0"/>
              <a:t>Referenzlinie beschreibt Verlauf der Straße</a:t>
            </a:r>
          </a:p>
          <a:p>
            <a:pPr lvl="2"/>
            <a:r>
              <a:rPr lang="de-DE" dirty="0"/>
              <a:t>analytische Beschreibung durch Geometrieelemente </a:t>
            </a:r>
          </a:p>
          <a:p>
            <a:pPr marL="720000" lvl="2" indent="0">
              <a:buNone/>
            </a:pPr>
            <a:r>
              <a:rPr lang="de-DE" dirty="0"/>
              <a:t>	(Gerade, Spirale, Kreisbogen)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320DCE2D-0035-1241-834C-4186728D244E}"/>
              </a:ext>
            </a:extLst>
          </p:cNvPr>
          <p:cNvGrpSpPr/>
          <p:nvPr/>
        </p:nvGrpSpPr>
        <p:grpSpPr>
          <a:xfrm>
            <a:off x="2982005" y="2160471"/>
            <a:ext cx="2100859" cy="3399453"/>
            <a:chOff x="2376000" y="2079615"/>
            <a:chExt cx="2100859" cy="3399453"/>
          </a:xfrm>
        </p:grpSpPr>
        <p:sp>
          <p:nvSpPr>
            <p:cNvPr id="19" name="Parallelogramm 18">
              <a:extLst>
                <a:ext uri="{FF2B5EF4-FFF2-40B4-BE49-F238E27FC236}">
                  <a16:creationId xmlns:a16="http://schemas.microsoft.com/office/drawing/2014/main" id="{103B58E1-733C-E448-A0BD-8DA9DDA2A2EB}"/>
                </a:ext>
              </a:extLst>
            </p:cNvPr>
            <p:cNvSpPr/>
            <p:nvPr/>
          </p:nvSpPr>
          <p:spPr>
            <a:xfrm>
              <a:off x="2376000" y="4585588"/>
              <a:ext cx="665723" cy="893480"/>
            </a:xfrm>
            <a:custGeom>
              <a:avLst/>
              <a:gdLst>
                <a:gd name="connsiteX0" fmla="*/ 0 w 695664"/>
                <a:gd name="connsiteY0" fmla="*/ 897940 h 897940"/>
                <a:gd name="connsiteX1" fmla="*/ 599669 w 695664"/>
                <a:gd name="connsiteY1" fmla="*/ 0 h 897940"/>
                <a:gd name="connsiteX2" fmla="*/ 695664 w 695664"/>
                <a:gd name="connsiteY2" fmla="*/ 0 h 897940"/>
                <a:gd name="connsiteX3" fmla="*/ 95995 w 695664"/>
                <a:gd name="connsiteY3" fmla="*/ 897940 h 897940"/>
                <a:gd name="connsiteX4" fmla="*/ 0 w 695664"/>
                <a:gd name="connsiteY4" fmla="*/ 897940 h 897940"/>
                <a:gd name="connsiteX0" fmla="*/ 0 w 695664"/>
                <a:gd name="connsiteY0" fmla="*/ 897940 h 897940"/>
                <a:gd name="connsiteX1" fmla="*/ 577366 w 695664"/>
                <a:gd name="connsiteY1" fmla="*/ 4460 h 897940"/>
                <a:gd name="connsiteX2" fmla="*/ 695664 w 695664"/>
                <a:gd name="connsiteY2" fmla="*/ 0 h 897940"/>
                <a:gd name="connsiteX3" fmla="*/ 95995 w 695664"/>
                <a:gd name="connsiteY3" fmla="*/ 897940 h 897940"/>
                <a:gd name="connsiteX4" fmla="*/ 0 w 695664"/>
                <a:gd name="connsiteY4" fmla="*/ 897940 h 897940"/>
                <a:gd name="connsiteX0" fmla="*/ 0 w 695664"/>
                <a:gd name="connsiteY0" fmla="*/ 897940 h 906861"/>
                <a:gd name="connsiteX1" fmla="*/ 577366 w 695664"/>
                <a:gd name="connsiteY1" fmla="*/ 4460 h 906861"/>
                <a:gd name="connsiteX2" fmla="*/ 695664 w 695664"/>
                <a:gd name="connsiteY2" fmla="*/ 0 h 906861"/>
                <a:gd name="connsiteX3" fmla="*/ 158442 w 695664"/>
                <a:gd name="connsiteY3" fmla="*/ 906861 h 906861"/>
                <a:gd name="connsiteX4" fmla="*/ 0 w 695664"/>
                <a:gd name="connsiteY4" fmla="*/ 897940 h 906861"/>
                <a:gd name="connsiteX0" fmla="*/ 0 w 722427"/>
                <a:gd name="connsiteY0" fmla="*/ 893480 h 902401"/>
                <a:gd name="connsiteX1" fmla="*/ 577366 w 722427"/>
                <a:gd name="connsiteY1" fmla="*/ 0 h 902401"/>
                <a:gd name="connsiteX2" fmla="*/ 722427 w 722427"/>
                <a:gd name="connsiteY2" fmla="*/ 13382 h 902401"/>
                <a:gd name="connsiteX3" fmla="*/ 158442 w 722427"/>
                <a:gd name="connsiteY3" fmla="*/ 902401 h 902401"/>
                <a:gd name="connsiteX4" fmla="*/ 0 w 722427"/>
                <a:gd name="connsiteY4" fmla="*/ 893480 h 902401"/>
                <a:gd name="connsiteX0" fmla="*/ 0 w 722427"/>
                <a:gd name="connsiteY0" fmla="*/ 893480 h 893480"/>
                <a:gd name="connsiteX1" fmla="*/ 577366 w 722427"/>
                <a:gd name="connsiteY1" fmla="*/ 0 h 893480"/>
                <a:gd name="connsiteX2" fmla="*/ 722427 w 722427"/>
                <a:gd name="connsiteY2" fmla="*/ 13382 h 893480"/>
                <a:gd name="connsiteX3" fmla="*/ 162902 w 722427"/>
                <a:gd name="connsiteY3" fmla="*/ 893480 h 893480"/>
                <a:gd name="connsiteX4" fmla="*/ 0 w 722427"/>
                <a:gd name="connsiteY4" fmla="*/ 893480 h 893480"/>
                <a:gd name="connsiteX0" fmla="*/ 0 w 722427"/>
                <a:gd name="connsiteY0" fmla="*/ 893480 h 893480"/>
                <a:gd name="connsiteX1" fmla="*/ 577366 w 722427"/>
                <a:gd name="connsiteY1" fmla="*/ 0 h 893480"/>
                <a:gd name="connsiteX2" fmla="*/ 722427 w 722427"/>
                <a:gd name="connsiteY2" fmla="*/ 682 h 893480"/>
                <a:gd name="connsiteX3" fmla="*/ 162902 w 722427"/>
                <a:gd name="connsiteY3" fmla="*/ 893480 h 893480"/>
                <a:gd name="connsiteX4" fmla="*/ 0 w 722427"/>
                <a:gd name="connsiteY4" fmla="*/ 893480 h 893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2427" h="893480">
                  <a:moveTo>
                    <a:pt x="0" y="893480"/>
                  </a:moveTo>
                  <a:lnTo>
                    <a:pt x="577366" y="0"/>
                  </a:lnTo>
                  <a:lnTo>
                    <a:pt x="722427" y="682"/>
                  </a:lnTo>
                  <a:lnTo>
                    <a:pt x="162902" y="893480"/>
                  </a:lnTo>
                  <a:lnTo>
                    <a:pt x="0" y="89348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Parallelogramm 19">
              <a:extLst>
                <a:ext uri="{FF2B5EF4-FFF2-40B4-BE49-F238E27FC236}">
                  <a16:creationId xmlns:a16="http://schemas.microsoft.com/office/drawing/2014/main" id="{7D2C86F8-A048-CE49-AC06-15F4C84423AA}"/>
                </a:ext>
              </a:extLst>
            </p:cNvPr>
            <p:cNvSpPr/>
            <p:nvPr/>
          </p:nvSpPr>
          <p:spPr>
            <a:xfrm>
              <a:off x="4088970" y="2079615"/>
              <a:ext cx="387889" cy="512446"/>
            </a:xfrm>
            <a:custGeom>
              <a:avLst/>
              <a:gdLst>
                <a:gd name="connsiteX0" fmla="*/ 0 w 648072"/>
                <a:gd name="connsiteY0" fmla="*/ 720080 h 720080"/>
                <a:gd name="connsiteX1" fmla="*/ 420126 w 648072"/>
                <a:gd name="connsiteY1" fmla="*/ 0 h 720080"/>
                <a:gd name="connsiteX2" fmla="*/ 648072 w 648072"/>
                <a:gd name="connsiteY2" fmla="*/ 0 h 720080"/>
                <a:gd name="connsiteX3" fmla="*/ 227946 w 648072"/>
                <a:gd name="connsiteY3" fmla="*/ 720080 h 720080"/>
                <a:gd name="connsiteX4" fmla="*/ 0 w 648072"/>
                <a:gd name="connsiteY4" fmla="*/ 720080 h 720080"/>
                <a:gd name="connsiteX0" fmla="*/ 0 w 593480"/>
                <a:gd name="connsiteY0" fmla="*/ 720080 h 720080"/>
                <a:gd name="connsiteX1" fmla="*/ 420126 w 593480"/>
                <a:gd name="connsiteY1" fmla="*/ 0 h 720080"/>
                <a:gd name="connsiteX2" fmla="*/ 593480 w 593480"/>
                <a:gd name="connsiteY2" fmla="*/ 9098 h 720080"/>
                <a:gd name="connsiteX3" fmla="*/ 227946 w 593480"/>
                <a:gd name="connsiteY3" fmla="*/ 720080 h 720080"/>
                <a:gd name="connsiteX4" fmla="*/ 0 w 593480"/>
                <a:gd name="connsiteY4" fmla="*/ 720080 h 720080"/>
                <a:gd name="connsiteX0" fmla="*/ 0 w 593480"/>
                <a:gd name="connsiteY0" fmla="*/ 720080 h 724630"/>
                <a:gd name="connsiteX1" fmla="*/ 420126 w 593480"/>
                <a:gd name="connsiteY1" fmla="*/ 0 h 724630"/>
                <a:gd name="connsiteX2" fmla="*/ 593480 w 593480"/>
                <a:gd name="connsiteY2" fmla="*/ 9098 h 724630"/>
                <a:gd name="connsiteX3" fmla="*/ 159708 w 593480"/>
                <a:gd name="connsiteY3" fmla="*/ 724630 h 724630"/>
                <a:gd name="connsiteX4" fmla="*/ 0 w 593480"/>
                <a:gd name="connsiteY4" fmla="*/ 720080 h 724630"/>
                <a:gd name="connsiteX0" fmla="*/ 0 w 593480"/>
                <a:gd name="connsiteY0" fmla="*/ 720080 h 724630"/>
                <a:gd name="connsiteX1" fmla="*/ 442872 w 593480"/>
                <a:gd name="connsiteY1" fmla="*/ 0 h 724630"/>
                <a:gd name="connsiteX2" fmla="*/ 593480 w 593480"/>
                <a:gd name="connsiteY2" fmla="*/ 9098 h 724630"/>
                <a:gd name="connsiteX3" fmla="*/ 159708 w 593480"/>
                <a:gd name="connsiteY3" fmla="*/ 724630 h 724630"/>
                <a:gd name="connsiteX4" fmla="*/ 0 w 593480"/>
                <a:gd name="connsiteY4" fmla="*/ 720080 h 724630"/>
                <a:gd name="connsiteX0" fmla="*/ 0 w 640322"/>
                <a:gd name="connsiteY0" fmla="*/ 710982 h 715532"/>
                <a:gd name="connsiteX1" fmla="*/ 640322 w 640322"/>
                <a:gd name="connsiteY1" fmla="*/ 13762 h 715532"/>
                <a:gd name="connsiteX2" fmla="*/ 593480 w 640322"/>
                <a:gd name="connsiteY2" fmla="*/ 0 h 715532"/>
                <a:gd name="connsiteX3" fmla="*/ 159708 w 640322"/>
                <a:gd name="connsiteY3" fmla="*/ 715532 h 715532"/>
                <a:gd name="connsiteX4" fmla="*/ 0 w 640322"/>
                <a:gd name="connsiteY4" fmla="*/ 710982 h 715532"/>
                <a:gd name="connsiteX0" fmla="*/ 0 w 739975"/>
                <a:gd name="connsiteY0" fmla="*/ 697220 h 701770"/>
                <a:gd name="connsiteX1" fmla="*/ 640322 w 739975"/>
                <a:gd name="connsiteY1" fmla="*/ 0 h 701770"/>
                <a:gd name="connsiteX2" fmla="*/ 739975 w 739975"/>
                <a:gd name="connsiteY2" fmla="*/ 1478 h 701770"/>
                <a:gd name="connsiteX3" fmla="*/ 159708 w 739975"/>
                <a:gd name="connsiteY3" fmla="*/ 701770 h 701770"/>
                <a:gd name="connsiteX4" fmla="*/ 0 w 739975"/>
                <a:gd name="connsiteY4" fmla="*/ 697220 h 701770"/>
                <a:gd name="connsiteX0" fmla="*/ 0 w 640322"/>
                <a:gd name="connsiteY0" fmla="*/ 697220 h 701770"/>
                <a:gd name="connsiteX1" fmla="*/ 640322 w 640322"/>
                <a:gd name="connsiteY1" fmla="*/ 0 h 701770"/>
                <a:gd name="connsiteX2" fmla="*/ 625327 w 640322"/>
                <a:gd name="connsiteY2" fmla="*/ 207218 h 701770"/>
                <a:gd name="connsiteX3" fmla="*/ 159708 w 640322"/>
                <a:gd name="connsiteY3" fmla="*/ 701770 h 701770"/>
                <a:gd name="connsiteX4" fmla="*/ 0 w 640322"/>
                <a:gd name="connsiteY4" fmla="*/ 697220 h 701770"/>
                <a:gd name="connsiteX0" fmla="*/ 0 w 625326"/>
                <a:gd name="connsiteY0" fmla="*/ 529580 h 534130"/>
                <a:gd name="connsiteX1" fmla="*/ 500196 w 625326"/>
                <a:gd name="connsiteY1" fmla="*/ 0 h 534130"/>
                <a:gd name="connsiteX2" fmla="*/ 625327 w 625326"/>
                <a:gd name="connsiteY2" fmla="*/ 39578 h 534130"/>
                <a:gd name="connsiteX3" fmla="*/ 159708 w 625326"/>
                <a:gd name="connsiteY3" fmla="*/ 534130 h 534130"/>
                <a:gd name="connsiteX4" fmla="*/ 0 w 625326"/>
                <a:gd name="connsiteY4" fmla="*/ 529580 h 534130"/>
                <a:gd name="connsiteX0" fmla="*/ 0 w 682246"/>
                <a:gd name="connsiteY0" fmla="*/ 529580 h 534130"/>
                <a:gd name="connsiteX1" fmla="*/ 500196 w 682246"/>
                <a:gd name="connsiteY1" fmla="*/ 0 h 534130"/>
                <a:gd name="connsiteX2" fmla="*/ 682246 w 682246"/>
                <a:gd name="connsiteY2" fmla="*/ 5531 h 534130"/>
                <a:gd name="connsiteX3" fmla="*/ 159708 w 682246"/>
                <a:gd name="connsiteY3" fmla="*/ 534130 h 534130"/>
                <a:gd name="connsiteX4" fmla="*/ 0 w 682246"/>
                <a:gd name="connsiteY4" fmla="*/ 529580 h 534130"/>
                <a:gd name="connsiteX0" fmla="*/ 0 w 645091"/>
                <a:gd name="connsiteY0" fmla="*/ 529580 h 534130"/>
                <a:gd name="connsiteX1" fmla="*/ 500196 w 645091"/>
                <a:gd name="connsiteY1" fmla="*/ 0 h 534130"/>
                <a:gd name="connsiteX2" fmla="*/ 645091 w 645091"/>
                <a:gd name="connsiteY2" fmla="*/ 8706 h 534130"/>
                <a:gd name="connsiteX3" fmla="*/ 159708 w 645091"/>
                <a:gd name="connsiteY3" fmla="*/ 534130 h 534130"/>
                <a:gd name="connsiteX4" fmla="*/ 0 w 645091"/>
                <a:gd name="connsiteY4" fmla="*/ 529580 h 534130"/>
                <a:gd name="connsiteX0" fmla="*/ 0 w 645091"/>
                <a:gd name="connsiteY0" fmla="*/ 536749 h 541299"/>
                <a:gd name="connsiteX1" fmla="*/ 500196 w 645091"/>
                <a:gd name="connsiteY1" fmla="*/ 7169 h 541299"/>
                <a:gd name="connsiteX2" fmla="*/ 645091 w 645091"/>
                <a:gd name="connsiteY2" fmla="*/ 0 h 541299"/>
                <a:gd name="connsiteX3" fmla="*/ 159708 w 645091"/>
                <a:gd name="connsiteY3" fmla="*/ 541299 h 541299"/>
                <a:gd name="connsiteX4" fmla="*/ 0 w 645091"/>
                <a:gd name="connsiteY4" fmla="*/ 536749 h 541299"/>
                <a:gd name="connsiteX0" fmla="*/ 0 w 639783"/>
                <a:gd name="connsiteY0" fmla="*/ 529580 h 534130"/>
                <a:gd name="connsiteX1" fmla="*/ 500196 w 639783"/>
                <a:gd name="connsiteY1" fmla="*/ 0 h 534130"/>
                <a:gd name="connsiteX2" fmla="*/ 639783 w 639783"/>
                <a:gd name="connsiteY2" fmla="*/ 8706 h 534130"/>
                <a:gd name="connsiteX3" fmla="*/ 159708 w 639783"/>
                <a:gd name="connsiteY3" fmla="*/ 534130 h 534130"/>
                <a:gd name="connsiteX4" fmla="*/ 0 w 639783"/>
                <a:gd name="connsiteY4" fmla="*/ 529580 h 534130"/>
                <a:gd name="connsiteX0" fmla="*/ 0 w 639783"/>
                <a:gd name="connsiteY0" fmla="*/ 520874 h 525424"/>
                <a:gd name="connsiteX1" fmla="*/ 500196 w 639783"/>
                <a:gd name="connsiteY1" fmla="*/ 7169 h 525424"/>
                <a:gd name="connsiteX2" fmla="*/ 639783 w 639783"/>
                <a:gd name="connsiteY2" fmla="*/ 0 h 525424"/>
                <a:gd name="connsiteX3" fmla="*/ 159708 w 639783"/>
                <a:gd name="connsiteY3" fmla="*/ 525424 h 525424"/>
                <a:gd name="connsiteX4" fmla="*/ 0 w 639783"/>
                <a:gd name="connsiteY4" fmla="*/ 520874 h 525424"/>
                <a:gd name="connsiteX0" fmla="*/ 0 w 622671"/>
                <a:gd name="connsiteY0" fmla="*/ 513705 h 518255"/>
                <a:gd name="connsiteX1" fmla="*/ 500196 w 622671"/>
                <a:gd name="connsiteY1" fmla="*/ 0 h 518255"/>
                <a:gd name="connsiteX2" fmla="*/ 622671 w 622671"/>
                <a:gd name="connsiteY2" fmla="*/ 9891 h 518255"/>
                <a:gd name="connsiteX3" fmla="*/ 159708 w 622671"/>
                <a:gd name="connsiteY3" fmla="*/ 518255 h 518255"/>
                <a:gd name="connsiteX4" fmla="*/ 0 w 622671"/>
                <a:gd name="connsiteY4" fmla="*/ 513705 h 518255"/>
                <a:gd name="connsiteX0" fmla="*/ 0 w 622671"/>
                <a:gd name="connsiteY0" fmla="*/ 513705 h 518255"/>
                <a:gd name="connsiteX1" fmla="*/ 542658 w 622671"/>
                <a:gd name="connsiteY1" fmla="*/ 0 h 518255"/>
                <a:gd name="connsiteX2" fmla="*/ 622671 w 622671"/>
                <a:gd name="connsiteY2" fmla="*/ 9891 h 518255"/>
                <a:gd name="connsiteX3" fmla="*/ 159708 w 622671"/>
                <a:gd name="connsiteY3" fmla="*/ 518255 h 518255"/>
                <a:gd name="connsiteX4" fmla="*/ 0 w 622671"/>
                <a:gd name="connsiteY4" fmla="*/ 513705 h 518255"/>
                <a:gd name="connsiteX0" fmla="*/ 0 w 701529"/>
                <a:gd name="connsiteY0" fmla="*/ 513705 h 518255"/>
                <a:gd name="connsiteX1" fmla="*/ 542658 w 701529"/>
                <a:gd name="connsiteY1" fmla="*/ 0 h 518255"/>
                <a:gd name="connsiteX2" fmla="*/ 701529 w 701529"/>
                <a:gd name="connsiteY2" fmla="*/ 2634 h 518255"/>
                <a:gd name="connsiteX3" fmla="*/ 159708 w 701529"/>
                <a:gd name="connsiteY3" fmla="*/ 518255 h 518255"/>
                <a:gd name="connsiteX4" fmla="*/ 0 w 701529"/>
                <a:gd name="connsiteY4" fmla="*/ 513705 h 518255"/>
                <a:gd name="connsiteX0" fmla="*/ 0 w 701529"/>
                <a:gd name="connsiteY0" fmla="*/ 511071 h 515621"/>
                <a:gd name="connsiteX1" fmla="*/ 516119 w 701529"/>
                <a:gd name="connsiteY1" fmla="*/ 3716 h 515621"/>
                <a:gd name="connsiteX2" fmla="*/ 701529 w 701529"/>
                <a:gd name="connsiteY2" fmla="*/ 0 h 515621"/>
                <a:gd name="connsiteX3" fmla="*/ 159708 w 701529"/>
                <a:gd name="connsiteY3" fmla="*/ 515621 h 515621"/>
                <a:gd name="connsiteX4" fmla="*/ 0 w 701529"/>
                <a:gd name="connsiteY4" fmla="*/ 511071 h 515621"/>
                <a:gd name="connsiteX0" fmla="*/ 0 w 648451"/>
                <a:gd name="connsiteY0" fmla="*/ 507896 h 512446"/>
                <a:gd name="connsiteX1" fmla="*/ 516119 w 648451"/>
                <a:gd name="connsiteY1" fmla="*/ 541 h 512446"/>
                <a:gd name="connsiteX2" fmla="*/ 648451 w 648451"/>
                <a:gd name="connsiteY2" fmla="*/ 0 h 512446"/>
                <a:gd name="connsiteX3" fmla="*/ 159708 w 648451"/>
                <a:gd name="connsiteY3" fmla="*/ 512446 h 512446"/>
                <a:gd name="connsiteX4" fmla="*/ 0 w 648451"/>
                <a:gd name="connsiteY4" fmla="*/ 507896 h 512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451" h="512446">
                  <a:moveTo>
                    <a:pt x="0" y="507896"/>
                  </a:moveTo>
                  <a:lnTo>
                    <a:pt x="516119" y="541"/>
                  </a:lnTo>
                  <a:lnTo>
                    <a:pt x="648451" y="0"/>
                  </a:lnTo>
                  <a:lnTo>
                    <a:pt x="159708" y="512446"/>
                  </a:lnTo>
                  <a:lnTo>
                    <a:pt x="0" y="507896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Parallelogramm 19">
              <a:extLst>
                <a:ext uri="{FF2B5EF4-FFF2-40B4-BE49-F238E27FC236}">
                  <a16:creationId xmlns:a16="http://schemas.microsoft.com/office/drawing/2014/main" id="{A15CEBCA-44D1-8048-AFF9-85E8F0FEA4F1}"/>
                </a:ext>
              </a:extLst>
            </p:cNvPr>
            <p:cNvSpPr/>
            <p:nvPr/>
          </p:nvSpPr>
          <p:spPr>
            <a:xfrm>
              <a:off x="3283382" y="3301570"/>
              <a:ext cx="482036" cy="612783"/>
            </a:xfrm>
            <a:custGeom>
              <a:avLst/>
              <a:gdLst>
                <a:gd name="connsiteX0" fmla="*/ 0 w 648072"/>
                <a:gd name="connsiteY0" fmla="*/ 720080 h 720080"/>
                <a:gd name="connsiteX1" fmla="*/ 420126 w 648072"/>
                <a:gd name="connsiteY1" fmla="*/ 0 h 720080"/>
                <a:gd name="connsiteX2" fmla="*/ 648072 w 648072"/>
                <a:gd name="connsiteY2" fmla="*/ 0 h 720080"/>
                <a:gd name="connsiteX3" fmla="*/ 227946 w 648072"/>
                <a:gd name="connsiteY3" fmla="*/ 720080 h 720080"/>
                <a:gd name="connsiteX4" fmla="*/ 0 w 648072"/>
                <a:gd name="connsiteY4" fmla="*/ 720080 h 720080"/>
                <a:gd name="connsiteX0" fmla="*/ 0 w 593480"/>
                <a:gd name="connsiteY0" fmla="*/ 720080 h 720080"/>
                <a:gd name="connsiteX1" fmla="*/ 420126 w 593480"/>
                <a:gd name="connsiteY1" fmla="*/ 0 h 720080"/>
                <a:gd name="connsiteX2" fmla="*/ 593480 w 593480"/>
                <a:gd name="connsiteY2" fmla="*/ 9098 h 720080"/>
                <a:gd name="connsiteX3" fmla="*/ 227946 w 593480"/>
                <a:gd name="connsiteY3" fmla="*/ 720080 h 720080"/>
                <a:gd name="connsiteX4" fmla="*/ 0 w 593480"/>
                <a:gd name="connsiteY4" fmla="*/ 720080 h 720080"/>
                <a:gd name="connsiteX0" fmla="*/ 0 w 593480"/>
                <a:gd name="connsiteY0" fmla="*/ 720080 h 724630"/>
                <a:gd name="connsiteX1" fmla="*/ 420126 w 593480"/>
                <a:gd name="connsiteY1" fmla="*/ 0 h 724630"/>
                <a:gd name="connsiteX2" fmla="*/ 593480 w 593480"/>
                <a:gd name="connsiteY2" fmla="*/ 9098 h 724630"/>
                <a:gd name="connsiteX3" fmla="*/ 159708 w 593480"/>
                <a:gd name="connsiteY3" fmla="*/ 724630 h 724630"/>
                <a:gd name="connsiteX4" fmla="*/ 0 w 593480"/>
                <a:gd name="connsiteY4" fmla="*/ 720080 h 724630"/>
                <a:gd name="connsiteX0" fmla="*/ 0 w 593480"/>
                <a:gd name="connsiteY0" fmla="*/ 720080 h 724630"/>
                <a:gd name="connsiteX1" fmla="*/ 442872 w 593480"/>
                <a:gd name="connsiteY1" fmla="*/ 0 h 724630"/>
                <a:gd name="connsiteX2" fmla="*/ 593480 w 593480"/>
                <a:gd name="connsiteY2" fmla="*/ 9098 h 724630"/>
                <a:gd name="connsiteX3" fmla="*/ 159708 w 593480"/>
                <a:gd name="connsiteY3" fmla="*/ 724630 h 724630"/>
                <a:gd name="connsiteX4" fmla="*/ 0 w 593480"/>
                <a:gd name="connsiteY4" fmla="*/ 720080 h 724630"/>
                <a:gd name="connsiteX0" fmla="*/ 0 w 593480"/>
                <a:gd name="connsiteY0" fmla="*/ 710982 h 715532"/>
                <a:gd name="connsiteX1" fmla="*/ 446730 w 593480"/>
                <a:gd name="connsiteY1" fmla="*/ 5615 h 715532"/>
                <a:gd name="connsiteX2" fmla="*/ 593480 w 593480"/>
                <a:gd name="connsiteY2" fmla="*/ 0 h 715532"/>
                <a:gd name="connsiteX3" fmla="*/ 159708 w 593480"/>
                <a:gd name="connsiteY3" fmla="*/ 715532 h 715532"/>
                <a:gd name="connsiteX4" fmla="*/ 0 w 593480"/>
                <a:gd name="connsiteY4" fmla="*/ 710982 h 715532"/>
                <a:gd name="connsiteX0" fmla="*/ 0 w 585764"/>
                <a:gd name="connsiteY0" fmla="*/ 705367 h 709917"/>
                <a:gd name="connsiteX1" fmla="*/ 446730 w 585764"/>
                <a:gd name="connsiteY1" fmla="*/ 0 h 709917"/>
                <a:gd name="connsiteX2" fmla="*/ 585764 w 585764"/>
                <a:gd name="connsiteY2" fmla="*/ 1742 h 709917"/>
                <a:gd name="connsiteX3" fmla="*/ 159708 w 585764"/>
                <a:gd name="connsiteY3" fmla="*/ 709917 h 709917"/>
                <a:gd name="connsiteX4" fmla="*/ 0 w 585764"/>
                <a:gd name="connsiteY4" fmla="*/ 705367 h 70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764" h="709917">
                  <a:moveTo>
                    <a:pt x="0" y="705367"/>
                  </a:moveTo>
                  <a:lnTo>
                    <a:pt x="446730" y="0"/>
                  </a:lnTo>
                  <a:lnTo>
                    <a:pt x="585764" y="1742"/>
                  </a:lnTo>
                  <a:lnTo>
                    <a:pt x="159708" y="709917"/>
                  </a:lnTo>
                  <a:lnTo>
                    <a:pt x="0" y="705367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C150EF97-BB11-D84C-8F5D-4866D358F6E7}"/>
              </a:ext>
            </a:extLst>
          </p:cNvPr>
          <p:cNvGrpSpPr/>
          <p:nvPr/>
        </p:nvGrpSpPr>
        <p:grpSpPr>
          <a:xfrm>
            <a:off x="4910291" y="2912814"/>
            <a:ext cx="620643" cy="1440160"/>
            <a:chOff x="4869421" y="2132856"/>
            <a:chExt cx="620643" cy="1440160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FFFB6253-C147-4447-9FBA-189080862A83}"/>
                </a:ext>
              </a:extLst>
            </p:cNvPr>
            <p:cNvSpPr/>
            <p:nvPr/>
          </p:nvSpPr>
          <p:spPr>
            <a:xfrm>
              <a:off x="5099810" y="2636912"/>
              <a:ext cx="45719" cy="936104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89DFD11-D7A9-2745-A4F1-C443A26462B0}"/>
                </a:ext>
              </a:extLst>
            </p:cNvPr>
            <p:cNvSpPr/>
            <p:nvPr/>
          </p:nvSpPr>
          <p:spPr>
            <a:xfrm>
              <a:off x="4869421" y="2132856"/>
              <a:ext cx="506499" cy="504056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F4B9311-4A17-6B4D-8563-E21DF489AD44}"/>
                </a:ext>
              </a:extLst>
            </p:cNvPr>
            <p:cNvSpPr/>
            <p:nvPr/>
          </p:nvSpPr>
          <p:spPr>
            <a:xfrm>
              <a:off x="4939677" y="2204864"/>
              <a:ext cx="364235" cy="36539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800" dirty="0">
                <a:solidFill>
                  <a:schemeClr val="tx1"/>
                </a:solidFill>
              </a:endParaRP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335F2CDF-A3FD-CA4D-8EFB-E22E920AA17F}"/>
                </a:ext>
              </a:extLst>
            </p:cNvPr>
            <p:cNvSpPr txBox="1"/>
            <p:nvPr/>
          </p:nvSpPr>
          <p:spPr>
            <a:xfrm>
              <a:off x="4914000" y="220021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50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52368730-4A1A-1E43-9C20-EC9026C52C2B}"/>
              </a:ext>
            </a:extLst>
          </p:cNvPr>
          <p:cNvGrpSpPr/>
          <p:nvPr/>
        </p:nvGrpSpPr>
        <p:grpSpPr>
          <a:xfrm>
            <a:off x="2238722" y="2933032"/>
            <a:ext cx="620643" cy="1440160"/>
            <a:chOff x="4869421" y="2132856"/>
            <a:chExt cx="620643" cy="1440160"/>
          </a:xfrm>
        </p:grpSpPr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270F04F0-1C14-354A-8F76-1CFCD458823F}"/>
                </a:ext>
              </a:extLst>
            </p:cNvPr>
            <p:cNvSpPr/>
            <p:nvPr/>
          </p:nvSpPr>
          <p:spPr>
            <a:xfrm>
              <a:off x="5099810" y="2636912"/>
              <a:ext cx="45719" cy="936104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CC5B102-EC1F-8D4B-A1B6-D298DAA7393E}"/>
                </a:ext>
              </a:extLst>
            </p:cNvPr>
            <p:cNvSpPr/>
            <p:nvPr/>
          </p:nvSpPr>
          <p:spPr>
            <a:xfrm>
              <a:off x="4869421" y="2132856"/>
              <a:ext cx="506499" cy="504056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9A4E74E-B306-EC4F-AA11-FE16399F80DA}"/>
                </a:ext>
              </a:extLst>
            </p:cNvPr>
            <p:cNvSpPr/>
            <p:nvPr/>
          </p:nvSpPr>
          <p:spPr>
            <a:xfrm>
              <a:off x="4939677" y="2204864"/>
              <a:ext cx="364235" cy="365391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8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940F453F-F3E8-E742-B4F5-00ADD72D06FA}"/>
                </a:ext>
              </a:extLst>
            </p:cNvPr>
            <p:cNvSpPr txBox="1"/>
            <p:nvPr/>
          </p:nvSpPr>
          <p:spPr>
            <a:xfrm>
              <a:off x="4914000" y="220021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50</a:t>
              </a:r>
            </a:p>
          </p:txBody>
        </p:sp>
      </p:grp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148A460-C3F9-9F41-97B2-47CA4C6601C5}"/>
              </a:ext>
            </a:extLst>
          </p:cNvPr>
          <p:cNvCxnSpPr/>
          <p:nvPr/>
        </p:nvCxnSpPr>
        <p:spPr>
          <a:xfrm flipH="1">
            <a:off x="550824" y="5589240"/>
            <a:ext cx="720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6A3D0FC0-CC97-5B4A-958A-0ECCBA51C38D}"/>
              </a:ext>
            </a:extLst>
          </p:cNvPr>
          <p:cNvCxnSpPr/>
          <p:nvPr/>
        </p:nvCxnSpPr>
        <p:spPr>
          <a:xfrm flipV="1">
            <a:off x="1271464" y="5013176"/>
            <a:ext cx="360040" cy="576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BC47FD1D-60F7-6542-A589-B9154FB7D4A6}"/>
              </a:ext>
            </a:extLst>
          </p:cNvPr>
          <p:cNvSpPr txBox="1"/>
          <p:nvPr/>
        </p:nvSpPr>
        <p:spPr>
          <a:xfrm>
            <a:off x="1256747" y="487970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2AF542F-297F-1842-8E6B-3A6D20ADEA22}"/>
              </a:ext>
            </a:extLst>
          </p:cNvPr>
          <p:cNvSpPr txBox="1"/>
          <p:nvPr/>
        </p:nvSpPr>
        <p:spPr>
          <a:xfrm>
            <a:off x="550824" y="5226134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7988BBA6-D03F-D24D-AE57-973FEB28E375}"/>
              </a:ext>
            </a:extLst>
          </p:cNvPr>
          <p:cNvSpPr txBox="1"/>
          <p:nvPr/>
        </p:nvSpPr>
        <p:spPr>
          <a:xfrm>
            <a:off x="1847314" y="6104329"/>
            <a:ext cx="17123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Schematische Strecke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31D8EF28-2FF6-474A-8F07-516F9E7E13E1}"/>
              </a:ext>
            </a:extLst>
          </p:cNvPr>
          <p:cNvSpPr txBox="1"/>
          <p:nvPr/>
        </p:nvSpPr>
        <p:spPr>
          <a:xfrm>
            <a:off x="8021297" y="6104329"/>
            <a:ext cx="3287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Verlauf und Krümmung einer Referenzlinie [3]</a:t>
            </a:r>
          </a:p>
        </p:txBody>
      </p:sp>
    </p:spTree>
    <p:extLst>
      <p:ext uri="{BB962C8B-B14F-4D97-AF65-F5344CB8AC3E}">
        <p14:creationId xmlns:p14="http://schemas.microsoft.com/office/powerpoint/2010/main" val="244406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5" grpId="0"/>
      <p:bldP spid="16" grpId="0"/>
      <p:bldP spid="4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398159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8" name="think-cell Folie" r:id="rId5" imgW="384" imgH="384" progId="TCLayout.ActiveDocument.1">
                  <p:embed/>
                </p:oleObj>
              </mc:Choice>
              <mc:Fallback>
                <p:oleObj name="think-cell Folie" r:id="rId5" imgW="384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hteck 1" hidden="1"/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de-DE" sz="2200" b="1" dirty="0" err="1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Einleitung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Ziel der Arbeit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Generator für konkrete Strecken zur Verwendung in Simulationen</a:t>
            </a:r>
          </a:p>
          <a:p>
            <a:pPr lvl="1"/>
            <a:r>
              <a:rPr lang="de-DE" dirty="0"/>
              <a:t>Basierend auf logischer Beschreibung (Annahmen und Standardwerte)</a:t>
            </a:r>
          </a:p>
          <a:p>
            <a:pPr lvl="1"/>
            <a:r>
              <a:rPr lang="de-DE" dirty="0"/>
              <a:t>Fokus auf innerstädtische Kreuzungen</a:t>
            </a:r>
          </a:p>
          <a:p>
            <a:pPr lvl="1"/>
            <a:r>
              <a:rPr lang="de-DE" dirty="0"/>
              <a:t>Benutzerfreundliches Eingabeformat</a:t>
            </a:r>
          </a:p>
          <a:p>
            <a:pPr lvl="1"/>
            <a:r>
              <a:rPr lang="de-DE" dirty="0"/>
              <a:t>Ausgabe in gängigem Format</a:t>
            </a:r>
          </a:p>
          <a:p>
            <a:pPr lvl="2"/>
            <a:r>
              <a:rPr lang="de-DE" dirty="0"/>
              <a:t>eindeutige, aber redundante und komplexe Definition</a:t>
            </a:r>
          </a:p>
          <a:p>
            <a:pPr lvl="2"/>
            <a:r>
              <a:rPr lang="de-DE" dirty="0"/>
              <a:t>in Praxis nur umsetzbar mit Generatoren (komplex und aufwendig)</a:t>
            </a:r>
          </a:p>
          <a:p>
            <a:pPr lvl="1"/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9" name="Grafik 8" descr="Ein Bild, das Gras, Spieler, Schläger, grün enthält.&#10;&#10;Automatisch generierte Beschreibung">
            <a:extLst>
              <a:ext uri="{FF2B5EF4-FFF2-40B4-BE49-F238E27FC236}">
                <a16:creationId xmlns:a16="http://schemas.microsoft.com/office/drawing/2014/main" id="{D057ADF5-7DEE-594A-AFEE-2F25278D4B9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33" b="15309"/>
          <a:stretch/>
        </p:blipFill>
        <p:spPr>
          <a:xfrm>
            <a:off x="577329" y="3991096"/>
            <a:ext cx="6749443" cy="2514528"/>
          </a:xfrm>
          <a:prstGeom prst="rect">
            <a:avLst/>
          </a:prstGeom>
        </p:spPr>
      </p:pic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E937ACE3-B8A4-C749-88EA-18824B2CC109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661" y="3121248"/>
            <a:ext cx="3216010" cy="338437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2" t="24153" r="15464" b="27541"/>
          <a:stretch/>
        </p:blipFill>
        <p:spPr>
          <a:xfrm>
            <a:off x="8854538" y="2154003"/>
            <a:ext cx="2304256" cy="81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02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98607945"/>
              </p:ext>
            </p:extLst>
          </p:nvPr>
        </p:nvGraphicFramePr>
        <p:xfrm>
          <a:off x="1525588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6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10" name="Objekt 9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588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Highlight"/>
          <p:cNvGrpSpPr>
            <a:grpSpLocks/>
          </p:cNvGrpSpPr>
          <p:nvPr/>
        </p:nvGrpSpPr>
        <p:grpSpPr bwMode="auto">
          <a:xfrm>
            <a:off x="334800" y="2708920"/>
            <a:ext cx="11518900" cy="288776"/>
            <a:chOff x="342" y="1063"/>
            <a:chExt cx="4329" cy="276"/>
          </a:xfrm>
        </p:grpSpPr>
        <p:sp>
          <p:nvSpPr>
            <p:cNvPr id="7" name="Rectangle 1042"/>
            <p:cNvSpPr>
              <a:spLocks noChangeArrowheads="1"/>
            </p:cNvSpPr>
            <p:nvPr/>
          </p:nvSpPr>
          <p:spPr bwMode="auto">
            <a:xfrm>
              <a:off x="342" y="1063"/>
              <a:ext cx="3118" cy="276"/>
            </a:xfrm>
            <a:prstGeom prst="rect">
              <a:avLst/>
            </a:prstGeom>
            <a:solidFill>
              <a:srgbClr val="FFFF00"/>
            </a:soli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  <p:sp>
          <p:nvSpPr>
            <p:cNvPr id="8" name="Rectangle 1043"/>
            <p:cNvSpPr>
              <a:spLocks noChangeArrowheads="1"/>
            </p:cNvSpPr>
            <p:nvPr/>
          </p:nvSpPr>
          <p:spPr bwMode="auto">
            <a:xfrm>
              <a:off x="3460" y="1063"/>
              <a:ext cx="1211" cy="276"/>
            </a:xfrm>
            <a:prstGeom prst="rect">
              <a:avLst/>
            </a:prstGeom>
            <a:gradFill flip="none" rotWithShape="1">
              <a:gsLst>
                <a:gs pos="0">
                  <a:srgbClr val="FFFF00"/>
                </a:gs>
                <a:gs pos="100000">
                  <a:srgbClr val="FFFFFF"/>
                </a:gs>
              </a:gsLst>
              <a:lin ang="0" scaled="1"/>
              <a:tileRect/>
            </a:gradFill>
            <a:ln w="7239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 eaLnBrk="0" hangingPunct="0"/>
              <a:endParaRPr lang="de-DE" dirty="0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de-DE" dirty="0"/>
              <a:t>Einleitung</a:t>
            </a:r>
          </a:p>
          <a:p>
            <a:pPr>
              <a:lnSpc>
                <a:spcPct val="300000"/>
              </a:lnSpc>
            </a:pPr>
            <a:r>
              <a:rPr lang="de-DE" dirty="0"/>
              <a:t>Konzept und Implementierung</a:t>
            </a:r>
          </a:p>
          <a:p>
            <a:pPr>
              <a:lnSpc>
                <a:spcPct val="300000"/>
              </a:lnSpc>
            </a:pPr>
            <a:r>
              <a:rPr lang="de-DE" dirty="0"/>
              <a:t>Ergebnisse</a:t>
            </a:r>
          </a:p>
          <a:p>
            <a:pPr>
              <a:lnSpc>
                <a:spcPct val="300000"/>
              </a:lnSpc>
            </a:pPr>
            <a:r>
              <a:rPr lang="de-DE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704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596E6E-D915-4610-B9DE-4F7FD5CD8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800" y="190800"/>
            <a:ext cx="8784000" cy="576000"/>
          </a:xfrm>
        </p:spPr>
        <p:txBody>
          <a:bodyPr/>
          <a:lstStyle/>
          <a:p>
            <a:r>
              <a:rPr lang="de-DE" dirty="0"/>
              <a:t>Konzept und Implementierung</a:t>
            </a:r>
            <a:br>
              <a:rPr lang="de-DE" dirty="0"/>
            </a:b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Logisches Streckenkonzept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D20F32B-8E9D-4F1B-9EB4-FAB36A9111D3}"/>
              </a:ext>
            </a:extLst>
          </p:cNvPr>
          <p:cNvSpPr txBox="1"/>
          <p:nvPr/>
        </p:nvSpPr>
        <p:spPr>
          <a:xfrm>
            <a:off x="5248893" y="908720"/>
            <a:ext cx="169088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Strecke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619E4E1-5054-4B30-9C63-200185D48ECC}"/>
              </a:ext>
            </a:extLst>
          </p:cNvPr>
          <p:cNvSpPr txBox="1"/>
          <p:nvPr/>
        </p:nvSpPr>
        <p:spPr>
          <a:xfrm>
            <a:off x="5245044" y="1610107"/>
            <a:ext cx="1690883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Segmente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7713E05-B27E-4CC5-B4A5-0F96C1BA92A2}"/>
              </a:ext>
            </a:extLst>
          </p:cNvPr>
          <p:cNvSpPr txBox="1"/>
          <p:nvPr/>
        </p:nvSpPr>
        <p:spPr>
          <a:xfrm>
            <a:off x="1213221" y="1603136"/>
            <a:ext cx="1796564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Anordnung der Segmente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B714C05-CE75-41D8-95FF-7FE1C76EB047}"/>
              </a:ext>
            </a:extLst>
          </p:cNvPr>
          <p:cNvSpPr txBox="1"/>
          <p:nvPr/>
        </p:nvSpPr>
        <p:spPr>
          <a:xfrm>
            <a:off x="8392888" y="1602995"/>
            <a:ext cx="241963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Verbinden von Segmenten</a:t>
            </a:r>
          </a:p>
        </p:txBody>
      </p:sp>
      <p:cxnSp>
        <p:nvCxnSpPr>
          <p:cNvPr id="23" name="Verbinder: gewinkelt 22">
            <a:extLst>
              <a:ext uri="{FF2B5EF4-FFF2-40B4-BE49-F238E27FC236}">
                <a16:creationId xmlns:a16="http://schemas.microsoft.com/office/drawing/2014/main" id="{FABC8B60-4F69-48AA-A64B-0CC4A822FA7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3894211" y="-596989"/>
            <a:ext cx="417417" cy="398283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620ADB48-B33C-4F91-96C7-24056AAAE0C0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 rot="16200000" flipH="1">
            <a:off x="7639882" y="-359829"/>
            <a:ext cx="417276" cy="350837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770D89A-388E-4020-BA63-919B4FA9847D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6090486" y="1185719"/>
            <a:ext cx="3849" cy="4243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uppieren 99">
            <a:extLst>
              <a:ext uri="{FF2B5EF4-FFF2-40B4-BE49-F238E27FC236}">
                <a16:creationId xmlns:a16="http://schemas.microsoft.com/office/drawing/2014/main" id="{4BE1BBF2-39FA-B941-9B96-7BA7EB53316E}"/>
              </a:ext>
            </a:extLst>
          </p:cNvPr>
          <p:cNvGrpSpPr/>
          <p:nvPr/>
        </p:nvGrpSpPr>
        <p:grpSpPr>
          <a:xfrm>
            <a:off x="131133" y="5180234"/>
            <a:ext cx="6957280" cy="1273102"/>
            <a:chOff x="2640275" y="4865161"/>
            <a:chExt cx="6957280" cy="1273102"/>
          </a:xfrm>
        </p:grpSpPr>
        <p:sp>
          <p:nvSpPr>
            <p:cNvPr id="101" name="Textfeld 100">
              <a:extLst>
                <a:ext uri="{FF2B5EF4-FFF2-40B4-BE49-F238E27FC236}">
                  <a16:creationId xmlns:a16="http://schemas.microsoft.com/office/drawing/2014/main" id="{C57B571C-9F62-6946-8B15-7A020319FF5E}"/>
                </a:ext>
              </a:extLst>
            </p:cNvPr>
            <p:cNvSpPr txBox="1"/>
            <p:nvPr/>
          </p:nvSpPr>
          <p:spPr>
            <a:xfrm>
              <a:off x="5103331" y="5069825"/>
              <a:ext cx="2186886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Kreuzungsinformationen</a:t>
              </a:r>
            </a:p>
          </p:txBody>
        </p:sp>
        <p:sp>
          <p:nvSpPr>
            <p:cNvPr id="102" name="Textfeld 101">
              <a:extLst>
                <a:ext uri="{FF2B5EF4-FFF2-40B4-BE49-F238E27FC236}">
                  <a16:creationId xmlns:a16="http://schemas.microsoft.com/office/drawing/2014/main" id="{660FC795-A325-0447-8BAB-D7752A8C4CB1}"/>
                </a:ext>
              </a:extLst>
            </p:cNvPr>
            <p:cNvSpPr txBox="1"/>
            <p:nvPr/>
          </p:nvSpPr>
          <p:spPr>
            <a:xfrm>
              <a:off x="2935853" y="5794800"/>
              <a:ext cx="48216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Typ</a:t>
              </a:r>
            </a:p>
          </p:txBody>
        </p:sp>
        <p:sp>
          <p:nvSpPr>
            <p:cNvPr id="103" name="Textfeld 102">
              <a:extLst>
                <a:ext uri="{FF2B5EF4-FFF2-40B4-BE49-F238E27FC236}">
                  <a16:creationId xmlns:a16="http://schemas.microsoft.com/office/drawing/2014/main" id="{D6D5C5BF-2118-814D-B538-4C46D124D2FB}"/>
                </a:ext>
              </a:extLst>
            </p:cNvPr>
            <p:cNvSpPr txBox="1"/>
            <p:nvPr/>
          </p:nvSpPr>
          <p:spPr>
            <a:xfrm>
              <a:off x="3572229" y="5800269"/>
              <a:ext cx="1410983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Kreuzungsbereich</a:t>
              </a:r>
            </a:p>
          </p:txBody>
        </p:sp>
        <p:sp>
          <p:nvSpPr>
            <p:cNvPr id="104" name="Textfeld 103">
              <a:extLst>
                <a:ext uri="{FF2B5EF4-FFF2-40B4-BE49-F238E27FC236}">
                  <a16:creationId xmlns:a16="http://schemas.microsoft.com/office/drawing/2014/main" id="{20930B3D-F2B7-9249-A186-E8992A28B6B2}"/>
                </a:ext>
              </a:extLst>
            </p:cNvPr>
            <p:cNvSpPr txBox="1"/>
            <p:nvPr/>
          </p:nvSpPr>
          <p:spPr>
            <a:xfrm>
              <a:off x="5137420" y="5794470"/>
              <a:ext cx="2118706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Schnittwinkel und Positionen</a:t>
              </a:r>
            </a:p>
          </p:txBody>
        </p:sp>
        <p:sp>
          <p:nvSpPr>
            <p:cNvPr id="105" name="Textfeld 104">
              <a:extLst>
                <a:ext uri="{FF2B5EF4-FFF2-40B4-BE49-F238E27FC236}">
                  <a16:creationId xmlns:a16="http://schemas.microsoft.com/office/drawing/2014/main" id="{FAB253EA-0621-A546-98B3-44074B06D68D}"/>
                </a:ext>
              </a:extLst>
            </p:cNvPr>
            <p:cNvSpPr txBox="1"/>
            <p:nvPr/>
          </p:nvSpPr>
          <p:spPr>
            <a:xfrm>
              <a:off x="7410334" y="5789239"/>
              <a:ext cx="180463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Fahrbahnverbindungen</a:t>
              </a:r>
            </a:p>
          </p:txBody>
        </p:sp>
        <p:cxnSp>
          <p:nvCxnSpPr>
            <p:cNvPr id="106" name="Verbinder: gewinkelt 35">
              <a:extLst>
                <a:ext uri="{FF2B5EF4-FFF2-40B4-BE49-F238E27FC236}">
                  <a16:creationId xmlns:a16="http://schemas.microsoft.com/office/drawing/2014/main" id="{EA043BC1-A19B-2343-BC25-574D531490C9}"/>
                </a:ext>
              </a:extLst>
            </p:cNvPr>
            <p:cNvCxnSpPr>
              <a:cxnSpLocks/>
              <a:stCxn id="101" idx="2"/>
              <a:endCxn id="102" idx="0"/>
            </p:cNvCxnSpPr>
            <p:nvPr/>
          </p:nvCxnSpPr>
          <p:spPr>
            <a:xfrm rot="5400000">
              <a:off x="4462868" y="4060894"/>
              <a:ext cx="447976" cy="301983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Verbinder: gewinkelt 36">
              <a:extLst>
                <a:ext uri="{FF2B5EF4-FFF2-40B4-BE49-F238E27FC236}">
                  <a16:creationId xmlns:a16="http://schemas.microsoft.com/office/drawing/2014/main" id="{C8113DA8-4AFE-8A4D-85AF-B1E838E240D8}"/>
                </a:ext>
              </a:extLst>
            </p:cNvPr>
            <p:cNvCxnSpPr>
              <a:cxnSpLocks/>
              <a:stCxn id="101" idx="2"/>
              <a:endCxn id="103" idx="0"/>
            </p:cNvCxnSpPr>
            <p:nvPr/>
          </p:nvCxnSpPr>
          <p:spPr>
            <a:xfrm rot="5400000">
              <a:off x="5010526" y="4614020"/>
              <a:ext cx="453445" cy="191905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Verbinder: gewinkelt 37">
              <a:extLst>
                <a:ext uri="{FF2B5EF4-FFF2-40B4-BE49-F238E27FC236}">
                  <a16:creationId xmlns:a16="http://schemas.microsoft.com/office/drawing/2014/main" id="{0C0B308F-9CDA-7748-8B20-B746D7FF54F9}"/>
                </a:ext>
              </a:extLst>
            </p:cNvPr>
            <p:cNvCxnSpPr>
              <a:cxnSpLocks/>
              <a:stCxn id="101" idx="2"/>
              <a:endCxn id="104" idx="0"/>
            </p:cNvCxnSpPr>
            <p:nvPr/>
          </p:nvCxnSpPr>
          <p:spPr>
            <a:xfrm rot="5400000">
              <a:off x="5972951" y="5570647"/>
              <a:ext cx="447646" cy="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Trapezoid 39">
              <a:extLst>
                <a:ext uri="{FF2B5EF4-FFF2-40B4-BE49-F238E27FC236}">
                  <a16:creationId xmlns:a16="http://schemas.microsoft.com/office/drawing/2014/main" id="{E650BE87-DC6E-C445-876C-0B021A5A0F20}"/>
                </a:ext>
              </a:extLst>
            </p:cNvPr>
            <p:cNvSpPr/>
            <p:nvPr/>
          </p:nvSpPr>
          <p:spPr>
            <a:xfrm>
              <a:off x="2640275" y="4879418"/>
              <a:ext cx="6957280" cy="1258845"/>
            </a:xfrm>
            <a:prstGeom prst="trapezoid">
              <a:avLst>
                <a:gd name="adj" fmla="val 60476"/>
              </a:avLst>
            </a:prstGeom>
            <a:noFill/>
            <a:ln w="25400"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200"/>
            </a:p>
          </p:txBody>
        </p:sp>
        <p:sp>
          <p:nvSpPr>
            <p:cNvPr id="111" name="Textfeld 110">
              <a:extLst>
                <a:ext uri="{FF2B5EF4-FFF2-40B4-BE49-F238E27FC236}">
                  <a16:creationId xmlns:a16="http://schemas.microsoft.com/office/drawing/2014/main" id="{06BA7879-A955-884B-A119-7690CDDD86FA}"/>
                </a:ext>
              </a:extLst>
            </p:cNvPr>
            <p:cNvSpPr txBox="1"/>
            <p:nvPr/>
          </p:nvSpPr>
          <p:spPr>
            <a:xfrm>
              <a:off x="8212157" y="4865161"/>
              <a:ext cx="8440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KI</a:t>
              </a:r>
              <a:endParaRPr lang="de-DE" sz="2000" dirty="0">
                <a:solidFill>
                  <a:srgbClr val="FFC000"/>
                </a:solidFill>
              </a:endParaRPr>
            </a:p>
          </p:txBody>
        </p:sp>
      </p:grpSp>
      <p:cxnSp>
        <p:nvCxnSpPr>
          <p:cNvPr id="179" name="Verbinder: gewinkelt 36">
            <a:extLst>
              <a:ext uri="{FF2B5EF4-FFF2-40B4-BE49-F238E27FC236}">
                <a16:creationId xmlns:a16="http://schemas.microsoft.com/office/drawing/2014/main" id="{35A1D7BA-F3B0-1B42-8D76-B597A30AC912}"/>
              </a:ext>
            </a:extLst>
          </p:cNvPr>
          <p:cNvCxnSpPr>
            <a:cxnSpLocks/>
            <a:stCxn id="101" idx="2"/>
            <a:endCxn id="105" idx="0"/>
          </p:cNvCxnSpPr>
          <p:nvPr/>
        </p:nvCxnSpPr>
        <p:spPr>
          <a:xfrm rot="16200000" flipH="1">
            <a:off x="4524364" y="4825164"/>
            <a:ext cx="442415" cy="211587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6" name="Gruppieren 215">
            <a:extLst>
              <a:ext uri="{FF2B5EF4-FFF2-40B4-BE49-F238E27FC236}">
                <a16:creationId xmlns:a16="http://schemas.microsoft.com/office/drawing/2014/main" id="{07CFB60A-C9C8-C74A-8FA2-AEA2185E015B}"/>
              </a:ext>
            </a:extLst>
          </p:cNvPr>
          <p:cNvGrpSpPr/>
          <p:nvPr/>
        </p:nvGrpSpPr>
        <p:grpSpPr>
          <a:xfrm>
            <a:off x="7791414" y="5066567"/>
            <a:ext cx="3885815" cy="1410270"/>
            <a:chOff x="7791414" y="5066567"/>
            <a:chExt cx="3885815" cy="1410270"/>
          </a:xfrm>
        </p:grpSpPr>
        <p:sp>
          <p:nvSpPr>
            <p:cNvPr id="196" name="Rechteck 195">
              <a:extLst>
                <a:ext uri="{FF2B5EF4-FFF2-40B4-BE49-F238E27FC236}">
                  <a16:creationId xmlns:a16="http://schemas.microsoft.com/office/drawing/2014/main" id="{83809281-2021-F14A-B10B-C596AEFEC550}"/>
                </a:ext>
              </a:extLst>
            </p:cNvPr>
            <p:cNvSpPr/>
            <p:nvPr/>
          </p:nvSpPr>
          <p:spPr>
            <a:xfrm>
              <a:off x="7793906" y="5866201"/>
              <a:ext cx="3883323" cy="610636"/>
            </a:xfrm>
            <a:prstGeom prst="rect">
              <a:avLst/>
            </a:prstGeom>
            <a:noFill/>
            <a:ln w="25400" cmpd="sng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>
                <a:solidFill>
                  <a:schemeClr val="tx1"/>
                </a:solidFill>
              </a:endParaRPr>
            </a:p>
          </p:txBody>
        </p:sp>
        <p:sp>
          <p:nvSpPr>
            <p:cNvPr id="197" name="Textfeld 196">
              <a:extLst>
                <a:ext uri="{FF2B5EF4-FFF2-40B4-BE49-F238E27FC236}">
                  <a16:creationId xmlns:a16="http://schemas.microsoft.com/office/drawing/2014/main" id="{FAA82256-8732-944B-B0CD-37CA5C4DB634}"/>
                </a:ext>
              </a:extLst>
            </p:cNvPr>
            <p:cNvSpPr txBox="1"/>
            <p:nvPr/>
          </p:nvSpPr>
          <p:spPr>
            <a:xfrm>
              <a:off x="7968208" y="6089022"/>
              <a:ext cx="719324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Breite</a:t>
              </a:r>
            </a:p>
          </p:txBody>
        </p:sp>
        <p:sp>
          <p:nvSpPr>
            <p:cNvPr id="198" name="Textfeld 197">
              <a:extLst>
                <a:ext uri="{FF2B5EF4-FFF2-40B4-BE49-F238E27FC236}">
                  <a16:creationId xmlns:a16="http://schemas.microsoft.com/office/drawing/2014/main" id="{4163B23F-242B-D940-A1CA-5AE199B9F247}"/>
                </a:ext>
              </a:extLst>
            </p:cNvPr>
            <p:cNvSpPr txBox="1"/>
            <p:nvPr/>
          </p:nvSpPr>
          <p:spPr>
            <a:xfrm>
              <a:off x="8829099" y="6089022"/>
              <a:ext cx="129348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Markierung</a:t>
              </a:r>
            </a:p>
          </p:txBody>
        </p:sp>
        <p:sp>
          <p:nvSpPr>
            <p:cNvPr id="199" name="Textfeld 198">
              <a:extLst>
                <a:ext uri="{FF2B5EF4-FFF2-40B4-BE49-F238E27FC236}">
                  <a16:creationId xmlns:a16="http://schemas.microsoft.com/office/drawing/2014/main" id="{329F349C-DCFC-C743-BDEE-46AA6CBD5BEF}"/>
                </a:ext>
              </a:extLst>
            </p:cNvPr>
            <p:cNvSpPr txBox="1"/>
            <p:nvPr/>
          </p:nvSpPr>
          <p:spPr>
            <a:xfrm>
              <a:off x="10238998" y="6089022"/>
              <a:ext cx="129348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Typ</a:t>
              </a:r>
            </a:p>
          </p:txBody>
        </p:sp>
        <p:cxnSp>
          <p:nvCxnSpPr>
            <p:cNvPr id="200" name="Verbinder: gewinkelt 36">
              <a:extLst>
                <a:ext uri="{FF2B5EF4-FFF2-40B4-BE49-F238E27FC236}">
                  <a16:creationId xmlns:a16="http://schemas.microsoft.com/office/drawing/2014/main" id="{EC6A96BA-E494-9041-A7F7-109E36A9604C}"/>
                </a:ext>
              </a:extLst>
            </p:cNvPr>
            <p:cNvCxnSpPr>
              <a:cxnSpLocks/>
              <a:stCxn id="188" idx="2"/>
              <a:endCxn id="196" idx="0"/>
            </p:cNvCxnSpPr>
            <p:nvPr/>
          </p:nvCxnSpPr>
          <p:spPr>
            <a:xfrm rot="16200000" flipH="1">
              <a:off x="8363674" y="4494307"/>
              <a:ext cx="799634" cy="194415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Verbinder: gewinkelt 36">
              <a:extLst>
                <a:ext uri="{FF2B5EF4-FFF2-40B4-BE49-F238E27FC236}">
                  <a16:creationId xmlns:a16="http://schemas.microsoft.com/office/drawing/2014/main" id="{69406C2E-8BE3-1F4B-B06A-CA34215D6263}"/>
                </a:ext>
              </a:extLst>
            </p:cNvPr>
            <p:cNvCxnSpPr>
              <a:cxnSpLocks/>
              <a:stCxn id="196" idx="0"/>
              <a:endCxn id="199" idx="0"/>
            </p:cNvCxnSpPr>
            <p:nvPr/>
          </p:nvCxnSpPr>
          <p:spPr>
            <a:xfrm rot="16200000" flipH="1">
              <a:off x="10199242" y="5402526"/>
              <a:ext cx="222821" cy="1150171"/>
            </a:xfrm>
            <a:prstGeom prst="bentConnector3">
              <a:avLst>
                <a:gd name="adj1" fmla="val 41807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Verbinder: gewinkelt 36">
              <a:extLst>
                <a:ext uri="{FF2B5EF4-FFF2-40B4-BE49-F238E27FC236}">
                  <a16:creationId xmlns:a16="http://schemas.microsoft.com/office/drawing/2014/main" id="{2ADBC92A-9E43-3D4D-BDCB-2BBDBA6EBDD0}"/>
                </a:ext>
              </a:extLst>
            </p:cNvPr>
            <p:cNvCxnSpPr>
              <a:cxnSpLocks/>
              <a:stCxn id="196" idx="0"/>
              <a:endCxn id="198" idx="0"/>
            </p:cNvCxnSpPr>
            <p:nvPr/>
          </p:nvCxnSpPr>
          <p:spPr>
            <a:xfrm rot="16200000" flipH="1" flipV="1">
              <a:off x="9494293" y="5847747"/>
              <a:ext cx="222821" cy="259728"/>
            </a:xfrm>
            <a:prstGeom prst="bentConnector3">
              <a:avLst>
                <a:gd name="adj1" fmla="val 41592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Verbinder: gewinkelt 36">
              <a:extLst>
                <a:ext uri="{FF2B5EF4-FFF2-40B4-BE49-F238E27FC236}">
                  <a16:creationId xmlns:a16="http://schemas.microsoft.com/office/drawing/2014/main" id="{43A799BB-08BD-264E-A0C2-65F4687CB111}"/>
                </a:ext>
              </a:extLst>
            </p:cNvPr>
            <p:cNvCxnSpPr>
              <a:cxnSpLocks/>
              <a:stCxn id="196" idx="0"/>
              <a:endCxn id="197" idx="0"/>
            </p:cNvCxnSpPr>
            <p:nvPr/>
          </p:nvCxnSpPr>
          <p:spPr>
            <a:xfrm rot="16200000" flipH="1" flipV="1">
              <a:off x="8920308" y="5273762"/>
              <a:ext cx="222821" cy="1407698"/>
            </a:xfrm>
            <a:prstGeom prst="bentConnector3">
              <a:avLst>
                <a:gd name="adj1" fmla="val 41592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4" name="Gruppieren 223">
            <a:extLst>
              <a:ext uri="{FF2B5EF4-FFF2-40B4-BE49-F238E27FC236}">
                <a16:creationId xmlns:a16="http://schemas.microsoft.com/office/drawing/2014/main" id="{F975BF2E-B259-1A4F-B039-23945174ECF5}"/>
              </a:ext>
            </a:extLst>
          </p:cNvPr>
          <p:cNvGrpSpPr/>
          <p:nvPr/>
        </p:nvGrpSpPr>
        <p:grpSpPr>
          <a:xfrm>
            <a:off x="1304779" y="1887105"/>
            <a:ext cx="8744587" cy="1541895"/>
            <a:chOff x="1304779" y="1887105"/>
            <a:chExt cx="8744587" cy="1541895"/>
          </a:xfrm>
        </p:grpSpPr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1AE95286-9D9B-4C28-8768-8F4C79A7BB17}"/>
                </a:ext>
              </a:extLst>
            </p:cNvPr>
            <p:cNvSpPr txBox="1"/>
            <p:nvPr/>
          </p:nvSpPr>
          <p:spPr>
            <a:xfrm>
              <a:off x="2156242" y="2515049"/>
              <a:ext cx="1460809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Kreisverkehre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2265E1A-63FC-49DE-A2B5-7A15655C68BB}"/>
                </a:ext>
              </a:extLst>
            </p:cNvPr>
            <p:cNvSpPr txBox="1"/>
            <p:nvPr/>
          </p:nvSpPr>
          <p:spPr>
            <a:xfrm>
              <a:off x="8097585" y="2515049"/>
              <a:ext cx="1951781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Verbindungsstraßen</a:t>
              </a:r>
            </a:p>
          </p:txBody>
        </p:sp>
        <p:cxnSp>
          <p:nvCxnSpPr>
            <p:cNvPr id="27" name="Verbinder: gewinkelt 26">
              <a:extLst>
                <a:ext uri="{FF2B5EF4-FFF2-40B4-BE49-F238E27FC236}">
                  <a16:creationId xmlns:a16="http://schemas.microsoft.com/office/drawing/2014/main" id="{6656A243-A4FB-4641-A5E2-5F49F0A7C31E}"/>
                </a:ext>
              </a:extLst>
            </p:cNvPr>
            <p:cNvCxnSpPr>
              <a:cxnSpLocks/>
              <a:stCxn id="6" idx="2"/>
              <a:endCxn id="11" idx="0"/>
            </p:cNvCxnSpPr>
            <p:nvPr/>
          </p:nvCxnSpPr>
          <p:spPr>
            <a:xfrm rot="16200000" flipH="1">
              <a:off x="7268010" y="709582"/>
              <a:ext cx="627943" cy="298299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A14AB89D-08FC-4284-803A-310DA0C99241}"/>
                </a:ext>
              </a:extLst>
            </p:cNvPr>
            <p:cNvSpPr txBox="1"/>
            <p:nvPr/>
          </p:nvSpPr>
          <p:spPr>
            <a:xfrm>
              <a:off x="8885228" y="3136291"/>
              <a:ext cx="376494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endParaRPr lang="de-DE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4A63447A-1C2B-4B80-84A9-FFBD2A2DEEE7}"/>
                </a:ext>
              </a:extLst>
            </p:cNvPr>
            <p:cNvSpPr txBox="1"/>
            <p:nvPr/>
          </p:nvSpPr>
          <p:spPr>
            <a:xfrm>
              <a:off x="1304779" y="3143815"/>
              <a:ext cx="66957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37C0E8CB-BFD3-49CB-A46A-4906C826F4F4}"/>
                </a:ext>
              </a:extLst>
            </p:cNvPr>
            <p:cNvSpPr txBox="1"/>
            <p:nvPr/>
          </p:nvSpPr>
          <p:spPr>
            <a:xfrm>
              <a:off x="2120637" y="3152001"/>
              <a:ext cx="65486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F651DA3D-F409-4B0C-822D-257E344655C2}"/>
                </a:ext>
              </a:extLst>
            </p:cNvPr>
            <p:cNvSpPr txBox="1"/>
            <p:nvPr/>
          </p:nvSpPr>
          <p:spPr>
            <a:xfrm>
              <a:off x="3723914" y="3150549"/>
              <a:ext cx="35586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KI</a:t>
              </a:r>
            </a:p>
          </p:txBody>
        </p:sp>
        <p:cxnSp>
          <p:nvCxnSpPr>
            <p:cNvPr id="49" name="Verbinder: gewinkelt 48">
              <a:extLst>
                <a:ext uri="{FF2B5EF4-FFF2-40B4-BE49-F238E27FC236}">
                  <a16:creationId xmlns:a16="http://schemas.microsoft.com/office/drawing/2014/main" id="{53BD5361-2AC7-4DB3-9170-840CAC37298E}"/>
                </a:ext>
              </a:extLst>
            </p:cNvPr>
            <p:cNvCxnSpPr>
              <a:cxnSpLocks/>
              <a:stCxn id="10" idx="2"/>
              <a:endCxn id="47" idx="0"/>
            </p:cNvCxnSpPr>
            <p:nvPr/>
          </p:nvCxnSpPr>
          <p:spPr>
            <a:xfrm rot="16200000" flipH="1">
              <a:off x="3214996" y="2463699"/>
              <a:ext cx="358501" cy="1015198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mit Pfeil 50">
              <a:extLst>
                <a:ext uri="{FF2B5EF4-FFF2-40B4-BE49-F238E27FC236}">
                  <a16:creationId xmlns:a16="http://schemas.microsoft.com/office/drawing/2014/main" id="{EF295570-D73D-4E8D-AC65-F1C6B442C625}"/>
                </a:ext>
              </a:extLst>
            </p:cNvPr>
            <p:cNvCxnSpPr>
              <a:cxnSpLocks/>
              <a:stCxn id="11" idx="2"/>
              <a:endCxn id="44" idx="0"/>
            </p:cNvCxnSpPr>
            <p:nvPr/>
          </p:nvCxnSpPr>
          <p:spPr>
            <a:xfrm flipH="1">
              <a:off x="9073475" y="2792048"/>
              <a:ext cx="1" cy="34424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feld 68">
              <a:extLst>
                <a:ext uri="{FF2B5EF4-FFF2-40B4-BE49-F238E27FC236}">
                  <a16:creationId xmlns:a16="http://schemas.microsoft.com/office/drawing/2014/main" id="{89AD2475-2987-A842-896A-35DC95A630CB}"/>
                </a:ext>
              </a:extLst>
            </p:cNvPr>
            <p:cNvSpPr txBox="1"/>
            <p:nvPr/>
          </p:nvSpPr>
          <p:spPr>
            <a:xfrm>
              <a:off x="2921784" y="3149026"/>
              <a:ext cx="65486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2D69334D-AB37-1247-9581-73723A493824}"/>
                </a:ext>
              </a:extLst>
            </p:cNvPr>
            <p:cNvSpPr txBox="1"/>
            <p:nvPr/>
          </p:nvSpPr>
          <p:spPr>
            <a:xfrm>
              <a:off x="5360081" y="2507526"/>
              <a:ext cx="1460809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dirty="0">
                  <a:latin typeface="Arial" panose="020B0604020202020204" pitchFamily="34" charset="0"/>
                  <a:cs typeface="Arial" panose="020B0604020202020204" pitchFamily="34" charset="0"/>
                </a:rPr>
                <a:t>T / X Kreuzung</a:t>
              </a:r>
            </a:p>
          </p:txBody>
        </p: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0B20FEE8-00D0-0148-B5A1-02395C73BF26}"/>
                </a:ext>
              </a:extLst>
            </p:cNvPr>
            <p:cNvSpPr txBox="1"/>
            <p:nvPr/>
          </p:nvSpPr>
          <p:spPr>
            <a:xfrm>
              <a:off x="4617147" y="3136292"/>
              <a:ext cx="669578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B4E0CFCE-8F79-2748-A0DC-69CB548BC31E}"/>
                </a:ext>
              </a:extLst>
            </p:cNvPr>
            <p:cNvSpPr txBox="1"/>
            <p:nvPr/>
          </p:nvSpPr>
          <p:spPr>
            <a:xfrm>
              <a:off x="5433005" y="3144478"/>
              <a:ext cx="65486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97958E50-51BB-1746-8A51-02D6A152745F}"/>
                </a:ext>
              </a:extLst>
            </p:cNvPr>
            <p:cNvSpPr txBox="1"/>
            <p:nvPr/>
          </p:nvSpPr>
          <p:spPr>
            <a:xfrm>
              <a:off x="7036282" y="3143026"/>
              <a:ext cx="355862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FFC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KI</a:t>
              </a:r>
            </a:p>
          </p:txBody>
        </p:sp>
        <p:cxnSp>
          <p:nvCxnSpPr>
            <p:cNvPr id="90" name="Verbinder: gewinkelt 48">
              <a:extLst>
                <a:ext uri="{FF2B5EF4-FFF2-40B4-BE49-F238E27FC236}">
                  <a16:creationId xmlns:a16="http://schemas.microsoft.com/office/drawing/2014/main" id="{976CDA94-C2AD-3347-8E44-796AB8BE4483}"/>
                </a:ext>
              </a:extLst>
            </p:cNvPr>
            <p:cNvCxnSpPr>
              <a:cxnSpLocks/>
              <a:stCxn id="85" idx="2"/>
              <a:endCxn id="88" idx="0"/>
            </p:cNvCxnSpPr>
            <p:nvPr/>
          </p:nvCxnSpPr>
          <p:spPr>
            <a:xfrm rot="16200000" flipH="1">
              <a:off x="6473099" y="2401911"/>
              <a:ext cx="358501" cy="112372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Verbinder: gewinkelt 49">
              <a:extLst>
                <a:ext uri="{FF2B5EF4-FFF2-40B4-BE49-F238E27FC236}">
                  <a16:creationId xmlns:a16="http://schemas.microsoft.com/office/drawing/2014/main" id="{7EE806DB-2B98-674B-B2CE-2405650F65EE}"/>
                </a:ext>
              </a:extLst>
            </p:cNvPr>
            <p:cNvCxnSpPr>
              <a:cxnSpLocks/>
              <a:stCxn id="85" idx="2"/>
              <a:endCxn id="87" idx="0"/>
            </p:cNvCxnSpPr>
            <p:nvPr/>
          </p:nvCxnSpPr>
          <p:spPr>
            <a:xfrm rot="5400000">
              <a:off x="5745487" y="2799478"/>
              <a:ext cx="359953" cy="33004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1E85B909-9BDA-7344-A08F-B3D2FF9D8D78}"/>
                </a:ext>
              </a:extLst>
            </p:cNvPr>
            <p:cNvSpPr txBox="1"/>
            <p:nvPr/>
          </p:nvSpPr>
          <p:spPr>
            <a:xfrm>
              <a:off x="6234152" y="3141503"/>
              <a:ext cx="654867" cy="2769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2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de-DE" sz="1200" b="1" baseline="-250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cxnSp>
          <p:nvCxnSpPr>
            <p:cNvPr id="161" name="Verbinder: gewinkelt 48">
              <a:extLst>
                <a:ext uri="{FF2B5EF4-FFF2-40B4-BE49-F238E27FC236}">
                  <a16:creationId xmlns:a16="http://schemas.microsoft.com/office/drawing/2014/main" id="{7C7D2E2D-0EE9-1F48-9E63-73E8F7402427}"/>
                </a:ext>
              </a:extLst>
            </p:cNvPr>
            <p:cNvCxnSpPr>
              <a:cxnSpLocks/>
              <a:stCxn id="10" idx="2"/>
              <a:endCxn id="69" idx="0"/>
            </p:cNvCxnSpPr>
            <p:nvPr/>
          </p:nvCxnSpPr>
          <p:spPr>
            <a:xfrm rot="16200000" flipH="1">
              <a:off x="2889443" y="2789251"/>
              <a:ext cx="356978" cy="36257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Verbinder: gewinkelt 48">
              <a:extLst>
                <a:ext uri="{FF2B5EF4-FFF2-40B4-BE49-F238E27FC236}">
                  <a16:creationId xmlns:a16="http://schemas.microsoft.com/office/drawing/2014/main" id="{E66286E5-5260-334B-B50A-5114534B768B}"/>
                </a:ext>
              </a:extLst>
            </p:cNvPr>
            <p:cNvCxnSpPr>
              <a:cxnSpLocks/>
              <a:stCxn id="10" idx="2"/>
              <a:endCxn id="46" idx="0"/>
            </p:cNvCxnSpPr>
            <p:nvPr/>
          </p:nvCxnSpPr>
          <p:spPr>
            <a:xfrm rot="5400000">
              <a:off x="2487383" y="2752736"/>
              <a:ext cx="359953" cy="43857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Verbinder: gewinkelt 48">
              <a:extLst>
                <a:ext uri="{FF2B5EF4-FFF2-40B4-BE49-F238E27FC236}">
                  <a16:creationId xmlns:a16="http://schemas.microsoft.com/office/drawing/2014/main" id="{72BB2058-52A4-EE46-8E68-6E9ECB8BA398}"/>
                </a:ext>
              </a:extLst>
            </p:cNvPr>
            <p:cNvCxnSpPr>
              <a:cxnSpLocks/>
              <a:stCxn id="10" idx="2"/>
              <a:endCxn id="45" idx="0"/>
            </p:cNvCxnSpPr>
            <p:nvPr/>
          </p:nvCxnSpPr>
          <p:spPr>
            <a:xfrm rot="5400000">
              <a:off x="2087225" y="2344392"/>
              <a:ext cx="351767" cy="124707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Verbinder: gewinkelt 48">
              <a:extLst>
                <a:ext uri="{FF2B5EF4-FFF2-40B4-BE49-F238E27FC236}">
                  <a16:creationId xmlns:a16="http://schemas.microsoft.com/office/drawing/2014/main" id="{D97E4EB0-7AFB-AA4D-8E1B-07E79BA6DFB7}"/>
                </a:ext>
              </a:extLst>
            </p:cNvPr>
            <p:cNvCxnSpPr>
              <a:cxnSpLocks/>
              <a:stCxn id="85" idx="2"/>
              <a:endCxn id="92" idx="0"/>
            </p:cNvCxnSpPr>
            <p:nvPr/>
          </p:nvCxnSpPr>
          <p:spPr>
            <a:xfrm rot="16200000" flipH="1">
              <a:off x="6147547" y="2727464"/>
              <a:ext cx="356978" cy="47110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Verbinder: gewinkelt 48">
              <a:extLst>
                <a:ext uri="{FF2B5EF4-FFF2-40B4-BE49-F238E27FC236}">
                  <a16:creationId xmlns:a16="http://schemas.microsoft.com/office/drawing/2014/main" id="{C9C5F8F9-367F-964D-B8FF-411F182675A3}"/>
                </a:ext>
              </a:extLst>
            </p:cNvPr>
            <p:cNvCxnSpPr>
              <a:cxnSpLocks/>
              <a:stCxn id="85" idx="2"/>
              <a:endCxn id="86" idx="0"/>
            </p:cNvCxnSpPr>
            <p:nvPr/>
          </p:nvCxnSpPr>
          <p:spPr>
            <a:xfrm rot="5400000">
              <a:off x="5345328" y="2391133"/>
              <a:ext cx="351767" cy="113855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Verbinder: gewinkelt 26">
              <a:extLst>
                <a:ext uri="{FF2B5EF4-FFF2-40B4-BE49-F238E27FC236}">
                  <a16:creationId xmlns:a16="http://schemas.microsoft.com/office/drawing/2014/main" id="{AAEB10D7-0DB8-2740-AEED-9B002DFEDCC4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4174596" y="599158"/>
              <a:ext cx="627943" cy="320383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Verbinder: gewinkelt 26">
              <a:extLst>
                <a:ext uri="{FF2B5EF4-FFF2-40B4-BE49-F238E27FC236}">
                  <a16:creationId xmlns:a16="http://schemas.microsoft.com/office/drawing/2014/main" id="{54E44BC5-2B8A-9749-93AE-97FC85F89C67}"/>
                </a:ext>
              </a:extLst>
            </p:cNvPr>
            <p:cNvCxnSpPr>
              <a:cxnSpLocks/>
              <a:stCxn id="6" idx="2"/>
              <a:endCxn id="85" idx="0"/>
            </p:cNvCxnSpPr>
            <p:nvPr/>
          </p:nvCxnSpPr>
          <p:spPr>
            <a:xfrm rot="5400000">
              <a:off x="5780276" y="2197316"/>
              <a:ext cx="620420" cy="12700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4" name="Gruppieren 233">
            <a:extLst>
              <a:ext uri="{FF2B5EF4-FFF2-40B4-BE49-F238E27FC236}">
                <a16:creationId xmlns:a16="http://schemas.microsoft.com/office/drawing/2014/main" id="{D7FEF026-5DB3-104B-8D43-3B6BE4F63D3D}"/>
              </a:ext>
            </a:extLst>
          </p:cNvPr>
          <p:cNvGrpSpPr/>
          <p:nvPr/>
        </p:nvGrpSpPr>
        <p:grpSpPr>
          <a:xfrm>
            <a:off x="5187392" y="3825035"/>
            <a:ext cx="6957280" cy="1309727"/>
            <a:chOff x="5206134" y="3825035"/>
            <a:chExt cx="6957280" cy="1309727"/>
          </a:xfrm>
        </p:grpSpPr>
        <p:grpSp>
          <p:nvGrpSpPr>
            <p:cNvPr id="185" name="Gruppieren 184">
              <a:extLst>
                <a:ext uri="{FF2B5EF4-FFF2-40B4-BE49-F238E27FC236}">
                  <a16:creationId xmlns:a16="http://schemas.microsoft.com/office/drawing/2014/main" id="{E5677E99-FF8E-D64F-AE72-48656079B63B}"/>
                </a:ext>
              </a:extLst>
            </p:cNvPr>
            <p:cNvGrpSpPr/>
            <p:nvPr/>
          </p:nvGrpSpPr>
          <p:grpSpPr>
            <a:xfrm>
              <a:off x="5206134" y="3825035"/>
              <a:ext cx="6957280" cy="1309727"/>
              <a:chOff x="2640275" y="4828536"/>
              <a:chExt cx="6957280" cy="1309727"/>
            </a:xfrm>
          </p:grpSpPr>
          <p:sp>
            <p:nvSpPr>
              <p:cNvPr id="186" name="Textfeld 185">
                <a:extLst>
                  <a:ext uri="{FF2B5EF4-FFF2-40B4-BE49-F238E27FC236}">
                    <a16:creationId xmlns:a16="http://schemas.microsoft.com/office/drawing/2014/main" id="{B66021D3-D65E-7449-99B4-A7F6BCE970BC}"/>
                  </a:ext>
                </a:extLst>
              </p:cNvPr>
              <p:cNvSpPr txBox="1"/>
              <p:nvPr/>
            </p:nvSpPr>
            <p:spPr>
              <a:xfrm>
                <a:off x="5676598" y="5039420"/>
                <a:ext cx="965433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Straße</a:t>
                </a:r>
              </a:p>
            </p:txBody>
          </p:sp>
          <p:sp>
            <p:nvSpPr>
              <p:cNvPr id="187" name="Textfeld 186">
                <a:extLst>
                  <a:ext uri="{FF2B5EF4-FFF2-40B4-BE49-F238E27FC236}">
                    <a16:creationId xmlns:a16="http://schemas.microsoft.com/office/drawing/2014/main" id="{E8D663DF-DA97-D74C-8806-D8BA028B4AB3}"/>
                  </a:ext>
                </a:extLst>
              </p:cNvPr>
              <p:cNvSpPr txBox="1"/>
              <p:nvPr/>
            </p:nvSpPr>
            <p:spPr>
              <a:xfrm>
                <a:off x="3146656" y="5780235"/>
                <a:ext cx="1293482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Geometrie</a:t>
                </a:r>
              </a:p>
            </p:txBody>
          </p:sp>
          <p:sp>
            <p:nvSpPr>
              <p:cNvPr id="188" name="Textfeld 187">
                <a:extLst>
                  <a:ext uri="{FF2B5EF4-FFF2-40B4-BE49-F238E27FC236}">
                    <a16:creationId xmlns:a16="http://schemas.microsoft.com/office/drawing/2014/main" id="{E7703B68-6A2C-164B-9188-9B0D16D74EBE}"/>
                  </a:ext>
                </a:extLst>
              </p:cNvPr>
              <p:cNvSpPr txBox="1"/>
              <p:nvPr/>
            </p:nvSpPr>
            <p:spPr>
              <a:xfrm>
                <a:off x="4597557" y="5793069"/>
                <a:ext cx="1293482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Fahrstreifen</a:t>
                </a:r>
              </a:p>
            </p:txBody>
          </p:sp>
          <p:sp>
            <p:nvSpPr>
              <p:cNvPr id="189" name="Textfeld 188">
                <a:extLst>
                  <a:ext uri="{FF2B5EF4-FFF2-40B4-BE49-F238E27FC236}">
                    <a16:creationId xmlns:a16="http://schemas.microsoft.com/office/drawing/2014/main" id="{4F4972E8-D054-1546-9749-6489FD54EC12}"/>
                  </a:ext>
                </a:extLst>
              </p:cNvPr>
              <p:cNvSpPr txBox="1"/>
              <p:nvPr/>
            </p:nvSpPr>
            <p:spPr>
              <a:xfrm>
                <a:off x="6048458" y="5795738"/>
                <a:ext cx="1416226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Objekte</a:t>
                </a:r>
              </a:p>
            </p:txBody>
          </p:sp>
          <p:sp>
            <p:nvSpPr>
              <p:cNvPr id="190" name="Textfeld 189">
                <a:extLst>
                  <a:ext uri="{FF2B5EF4-FFF2-40B4-BE49-F238E27FC236}">
                    <a16:creationId xmlns:a16="http://schemas.microsoft.com/office/drawing/2014/main" id="{DD50DE7F-E3A4-7448-B094-A580919DFA72}"/>
                  </a:ext>
                </a:extLst>
              </p:cNvPr>
              <p:cNvSpPr txBox="1"/>
              <p:nvPr/>
            </p:nvSpPr>
            <p:spPr>
              <a:xfrm>
                <a:off x="7622103" y="5807459"/>
                <a:ext cx="1416226" cy="27699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Verbindungen</a:t>
                </a:r>
              </a:p>
            </p:txBody>
          </p:sp>
          <p:cxnSp>
            <p:nvCxnSpPr>
              <p:cNvPr id="191" name="Verbinder: gewinkelt 35">
                <a:extLst>
                  <a:ext uri="{FF2B5EF4-FFF2-40B4-BE49-F238E27FC236}">
                    <a16:creationId xmlns:a16="http://schemas.microsoft.com/office/drawing/2014/main" id="{DC001A44-E5EA-F543-9E6C-1534F0AF8D41}"/>
                  </a:ext>
                </a:extLst>
              </p:cNvPr>
              <p:cNvCxnSpPr>
                <a:cxnSpLocks/>
                <a:stCxn id="186" idx="2"/>
                <a:endCxn id="187" idx="0"/>
              </p:cNvCxnSpPr>
              <p:nvPr/>
            </p:nvCxnSpPr>
            <p:spPr>
              <a:xfrm rot="5400000">
                <a:off x="4744448" y="4365368"/>
                <a:ext cx="463816" cy="236591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Verbinder: gewinkelt 36">
                <a:extLst>
                  <a:ext uri="{FF2B5EF4-FFF2-40B4-BE49-F238E27FC236}">
                    <a16:creationId xmlns:a16="http://schemas.microsoft.com/office/drawing/2014/main" id="{065EC545-487C-0D4D-859C-E36BDE08D57B}"/>
                  </a:ext>
                </a:extLst>
              </p:cNvPr>
              <p:cNvCxnSpPr>
                <a:cxnSpLocks/>
                <a:stCxn id="186" idx="2"/>
                <a:endCxn id="188" idx="0"/>
              </p:cNvCxnSpPr>
              <p:nvPr/>
            </p:nvCxnSpPr>
            <p:spPr>
              <a:xfrm rot="5400000">
                <a:off x="5463482" y="5097236"/>
                <a:ext cx="476650" cy="915017"/>
              </a:xfrm>
              <a:prstGeom prst="bentConnector3">
                <a:avLst>
                  <a:gd name="adj1" fmla="val 48381"/>
                </a:avLst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4" name="Trapezoid 39">
                <a:extLst>
                  <a:ext uri="{FF2B5EF4-FFF2-40B4-BE49-F238E27FC236}">
                    <a16:creationId xmlns:a16="http://schemas.microsoft.com/office/drawing/2014/main" id="{219D08FD-A0BE-DA45-A32A-EE98F8D635E1}"/>
                  </a:ext>
                </a:extLst>
              </p:cNvPr>
              <p:cNvSpPr/>
              <p:nvPr/>
            </p:nvSpPr>
            <p:spPr>
              <a:xfrm>
                <a:off x="2640275" y="4879418"/>
                <a:ext cx="6957280" cy="1258845"/>
              </a:xfrm>
              <a:prstGeom prst="trapezoid">
                <a:avLst>
                  <a:gd name="adj" fmla="val 60476"/>
                </a:avLst>
              </a:prstGeom>
              <a:noFill/>
              <a:ln w="25400">
                <a:solidFill>
                  <a:srgbClr val="0070B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 dirty="0"/>
              </a:p>
            </p:txBody>
          </p:sp>
          <p:sp>
            <p:nvSpPr>
              <p:cNvPr id="195" name="Textfeld 194">
                <a:extLst>
                  <a:ext uri="{FF2B5EF4-FFF2-40B4-BE49-F238E27FC236}">
                    <a16:creationId xmlns:a16="http://schemas.microsoft.com/office/drawing/2014/main" id="{12362C54-F74E-F74C-AEA2-17BFFE86987E}"/>
                  </a:ext>
                </a:extLst>
              </p:cNvPr>
              <p:cNvSpPr txBox="1"/>
              <p:nvPr/>
            </p:nvSpPr>
            <p:spPr>
              <a:xfrm>
                <a:off x="8522400" y="4828536"/>
                <a:ext cx="46998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</a:t>
                </a:r>
                <a:endParaRPr lang="de-DE" sz="2000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226" name="Verbinder: gewinkelt 37">
              <a:extLst>
                <a:ext uri="{FF2B5EF4-FFF2-40B4-BE49-F238E27FC236}">
                  <a16:creationId xmlns:a16="http://schemas.microsoft.com/office/drawing/2014/main" id="{CF5AE590-2CCA-7743-A0B5-65D740195794}"/>
                </a:ext>
              </a:extLst>
            </p:cNvPr>
            <p:cNvCxnSpPr>
              <a:cxnSpLocks/>
              <a:stCxn id="186" idx="2"/>
              <a:endCxn id="190" idx="0"/>
            </p:cNvCxnSpPr>
            <p:nvPr/>
          </p:nvCxnSpPr>
          <p:spPr>
            <a:xfrm rot="16200000" flipH="1">
              <a:off x="9565104" y="3472987"/>
              <a:ext cx="491040" cy="2170901"/>
            </a:xfrm>
            <a:prstGeom prst="bentConnector3">
              <a:avLst>
                <a:gd name="adj1" fmla="val 47291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Verbinder: gewinkelt 37">
              <a:extLst>
                <a:ext uri="{FF2B5EF4-FFF2-40B4-BE49-F238E27FC236}">
                  <a16:creationId xmlns:a16="http://schemas.microsoft.com/office/drawing/2014/main" id="{3CF45B14-0799-E549-BD20-5C4F0471E9C4}"/>
                </a:ext>
              </a:extLst>
            </p:cNvPr>
            <p:cNvCxnSpPr>
              <a:cxnSpLocks/>
              <a:stCxn id="186" idx="2"/>
              <a:endCxn id="189" idx="0"/>
            </p:cNvCxnSpPr>
            <p:nvPr/>
          </p:nvCxnSpPr>
          <p:spPr>
            <a:xfrm rot="16200000" flipH="1">
              <a:off x="8784143" y="4253949"/>
              <a:ext cx="479319" cy="597256"/>
            </a:xfrm>
            <a:prstGeom prst="bentConnector3">
              <a:avLst>
                <a:gd name="adj1" fmla="val 48612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0693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Logisches Streckenkonzept</a:t>
            </a:r>
          </a:p>
        </p:txBody>
      </p:sp>
      <p:sp>
        <p:nvSpPr>
          <p:cNvPr id="17" name="Inhaltsplatzhalter 16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Logische Beschreibung</a:t>
            </a:r>
          </a:p>
          <a:p>
            <a:pPr lvl="1"/>
            <a:r>
              <a:rPr lang="de-DE" dirty="0"/>
              <a:t>Parameter liegen in definiertem Wertebereich</a:t>
            </a:r>
          </a:p>
          <a:p>
            <a:pPr lvl="1"/>
            <a:r>
              <a:rPr lang="de-DE" dirty="0"/>
              <a:t>Standard Annahmen für Kreuzungen</a:t>
            </a:r>
          </a:p>
          <a:p>
            <a:pPr lvl="2"/>
            <a:r>
              <a:rPr lang="de-DE" dirty="0"/>
              <a:t>Kreuzungsmittelpunkt liegt in Ursprung</a:t>
            </a:r>
          </a:p>
          <a:p>
            <a:pPr lvl="2"/>
            <a:r>
              <a:rPr lang="de-DE" dirty="0"/>
              <a:t>Standard Kreuzungsbereichsgröße</a:t>
            </a:r>
          </a:p>
          <a:p>
            <a:pPr lvl="2"/>
            <a:r>
              <a:rPr lang="de-DE" dirty="0"/>
              <a:t>Standard Fahrbahnbreite</a:t>
            </a:r>
          </a:p>
          <a:p>
            <a:pPr lvl="2"/>
            <a:r>
              <a:rPr lang="de-DE" dirty="0"/>
              <a:t>Verbindung aller Fahrbahnen</a:t>
            </a:r>
          </a:p>
          <a:p>
            <a:pPr lvl="2"/>
            <a:r>
              <a:rPr lang="de-DE" dirty="0"/>
              <a:t>Hauptstraßen haben Linksabbiegerspuren</a:t>
            </a:r>
          </a:p>
          <a:p>
            <a:pPr lvl="2"/>
            <a:r>
              <a:rPr lang="de-DE" dirty="0"/>
              <a:t>…</a:t>
            </a:r>
          </a:p>
          <a:p>
            <a:pPr marL="360000" lvl="1" indent="0">
              <a:buNone/>
            </a:pPr>
            <a:endParaRPr lang="de-DE" dirty="0"/>
          </a:p>
          <a:p>
            <a:pPr marL="360000" lvl="1" indent="0">
              <a:buNone/>
            </a:pPr>
            <a:endParaRPr lang="de-DE" dirty="0"/>
          </a:p>
          <a:p>
            <a:pPr marL="360000" lvl="1" indent="0">
              <a:buNone/>
            </a:pPr>
            <a:endParaRPr lang="de-DE" dirty="0"/>
          </a:p>
          <a:p>
            <a:pPr marL="360000" lvl="1" indent="0">
              <a:buNone/>
            </a:pP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Vorgeschriebene Nutzereingaben</a:t>
            </a:r>
          </a:p>
          <a:p>
            <a:pPr lvl="1"/>
            <a:r>
              <a:rPr lang="de-DE" dirty="0"/>
              <a:t>Kreuzungstyp</a:t>
            </a:r>
          </a:p>
          <a:p>
            <a:pPr lvl="1"/>
            <a:r>
              <a:rPr lang="de-DE" dirty="0"/>
              <a:t>Geometrien der Straßen</a:t>
            </a:r>
          </a:p>
          <a:p>
            <a:pPr lvl="1"/>
            <a:r>
              <a:rPr lang="de-DE" dirty="0"/>
              <a:t>Schnittwinkel der Straßen</a:t>
            </a:r>
          </a:p>
          <a:p>
            <a:pPr lvl="1"/>
            <a:endParaRPr lang="de-DE" dirty="0"/>
          </a:p>
          <a:p>
            <a:r>
              <a:rPr lang="de-DE" dirty="0"/>
              <a:t>Optionale Nutzereingaben</a:t>
            </a:r>
          </a:p>
          <a:p>
            <a:pPr lvl="1"/>
            <a:r>
              <a:rPr lang="de-DE" dirty="0"/>
              <a:t>Fahrbahnanzahl</a:t>
            </a:r>
          </a:p>
          <a:p>
            <a:pPr lvl="1"/>
            <a:r>
              <a:rPr lang="de-DE" dirty="0"/>
              <a:t>Fahrbahnbreite</a:t>
            </a:r>
          </a:p>
          <a:p>
            <a:pPr lvl="1"/>
            <a:r>
              <a:rPr lang="de-DE" dirty="0"/>
              <a:t>Fahrbahnmarkierung</a:t>
            </a:r>
          </a:p>
          <a:p>
            <a:pPr lvl="1"/>
            <a:r>
              <a:rPr lang="de-DE" dirty="0" err="1"/>
              <a:t>Spuraufweitung</a:t>
            </a:r>
            <a:endParaRPr lang="de-DE" dirty="0"/>
          </a:p>
          <a:p>
            <a:pPr lvl="1"/>
            <a:r>
              <a:rPr lang="de-DE" dirty="0"/>
              <a:t>Spurverengung</a:t>
            </a:r>
          </a:p>
          <a:p>
            <a:pPr lvl="1"/>
            <a:r>
              <a:rPr lang="de-DE" dirty="0"/>
              <a:t>Verkehrsschilder</a:t>
            </a:r>
          </a:p>
          <a:p>
            <a:pPr lvl="1"/>
            <a:r>
              <a:rPr lang="de-DE" dirty="0"/>
              <a:t>Kreuzungsbereichsgröße</a:t>
            </a:r>
          </a:p>
          <a:p>
            <a:pPr lvl="1"/>
            <a:r>
              <a:rPr lang="de-DE" dirty="0"/>
              <a:t>Kreuzungsverbindungen</a:t>
            </a:r>
          </a:p>
          <a:p>
            <a:pPr lvl="1"/>
            <a:r>
              <a:rPr lang="de-DE" dirty="0"/>
              <a:t>…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10012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0XtGuo3wa85eTLW0A6Xu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xrChQL9Dd.UmqlSxlO9t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jS2ag8.G.j0AY1Ish6vc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5jHT5iFPqPHBHcnODBo2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ATgYrhqg0h0i6znOCmld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6aVj7mezdy_vY1U4Chvz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oYb_w93HoLbXw._35VIRw"/>
</p:tagLst>
</file>

<file path=ppt/theme/theme1.xml><?xml version="1.0" encoding="utf-8"?>
<a:theme xmlns:a="http://schemas.openxmlformats.org/drawingml/2006/main" name="IF-Praesentation_Standard">
  <a:themeElements>
    <a:clrScheme name="ika-MDI-2014-12-02">
      <a:dk1>
        <a:srgbClr val="171717"/>
      </a:dk1>
      <a:lt1>
        <a:srgbClr val="FFFFFF"/>
      </a:lt1>
      <a:dk2>
        <a:srgbClr val="5E5E5E"/>
      </a:dk2>
      <a:lt2>
        <a:srgbClr val="9A9A9A"/>
      </a:lt2>
      <a:accent1>
        <a:srgbClr val="5A7E92"/>
      </a:accent1>
      <a:accent2>
        <a:srgbClr val="E57200"/>
      </a:accent2>
      <a:accent3>
        <a:srgbClr val="CC071E"/>
      </a:accent3>
      <a:accent4>
        <a:srgbClr val="FFFF00"/>
      </a:accent4>
      <a:accent5>
        <a:srgbClr val="57AB27"/>
      </a:accent5>
      <a:accent6>
        <a:srgbClr val="00549F"/>
      </a:accent6>
      <a:hlink>
        <a:srgbClr val="171717"/>
      </a:hlink>
      <a:folHlink>
        <a:srgbClr val="171717"/>
      </a:folHlink>
    </a:clrScheme>
    <a:fontScheme name="ika Schrif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F-Praesentation_Standard.potx" id="{E7F76778-5F97-4944-99D4-939CC834A837}" vid="{5635BB10-CB1C-46F3-8B10-E9056336CB85}"/>
    </a:ext>
  </a:extLst>
</a:theme>
</file>

<file path=ppt/theme/theme2.xml><?xml version="1.0" encoding="utf-8"?>
<a:theme xmlns:a="http://schemas.openxmlformats.org/drawingml/2006/main" name="ika_Englisch">
  <a:themeElements>
    <a:clrScheme name="ika-MDI-2014-12-02">
      <a:dk1>
        <a:srgbClr val="171717"/>
      </a:dk1>
      <a:lt1>
        <a:srgbClr val="FFFFFF"/>
      </a:lt1>
      <a:dk2>
        <a:srgbClr val="5E5E5E"/>
      </a:dk2>
      <a:lt2>
        <a:srgbClr val="9A9A9A"/>
      </a:lt2>
      <a:accent1>
        <a:srgbClr val="5A7E92"/>
      </a:accent1>
      <a:accent2>
        <a:srgbClr val="E57200"/>
      </a:accent2>
      <a:accent3>
        <a:srgbClr val="CC071E"/>
      </a:accent3>
      <a:accent4>
        <a:srgbClr val="FFFF00"/>
      </a:accent4>
      <a:accent5>
        <a:srgbClr val="57AB27"/>
      </a:accent5>
      <a:accent6>
        <a:srgbClr val="00549F"/>
      </a:accent6>
      <a:hlink>
        <a:srgbClr val="171717"/>
      </a:hlink>
      <a:folHlink>
        <a:srgbClr val="171717"/>
      </a:folHlink>
    </a:clrScheme>
    <a:fontScheme name="ika Schrift 12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F-Praesentation_Standard.potx" id="{E7F76778-5F97-4944-99D4-939CC834A837}" vid="{92738A45-4C3A-448E-B9F2-5207C5142988}"/>
    </a:ext>
  </a:extLst>
</a:theme>
</file>

<file path=ppt/theme/theme3.xml><?xml version="1.0" encoding="utf-8"?>
<a:theme xmlns:a="http://schemas.openxmlformats.org/drawingml/2006/main" name="fka_Deutsch">
  <a:themeElements>
    <a:clrScheme name="Benutzerdefiniert 1">
      <a:dk1>
        <a:srgbClr val="171717"/>
      </a:dk1>
      <a:lt1>
        <a:srgbClr val="FFFFFF"/>
      </a:lt1>
      <a:dk2>
        <a:srgbClr val="5E5E5E"/>
      </a:dk2>
      <a:lt2>
        <a:srgbClr val="9A9A9A"/>
      </a:lt2>
      <a:accent1>
        <a:srgbClr val="5A7E92"/>
      </a:accent1>
      <a:accent2>
        <a:srgbClr val="FFFF00"/>
      </a:accent2>
      <a:accent3>
        <a:srgbClr val="CC071E"/>
      </a:accent3>
      <a:accent4>
        <a:srgbClr val="E57200"/>
      </a:accent4>
      <a:accent5>
        <a:srgbClr val="57AB27"/>
      </a:accent5>
      <a:accent6>
        <a:srgbClr val="00549F"/>
      </a:accent6>
      <a:hlink>
        <a:srgbClr val="171717"/>
      </a:hlink>
      <a:folHlink>
        <a:srgbClr val="171717"/>
      </a:folHlink>
    </a:clrScheme>
    <a:fontScheme name="ika Schrift 12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F-Praesentation_Standard.potx" id="{E7F76778-5F97-4944-99D4-939CC834A837}" vid="{EE11F701-5365-408A-B95C-169C795B2198}"/>
    </a:ext>
  </a:extLst>
</a:theme>
</file>

<file path=ppt/theme/theme4.xml><?xml version="1.0" encoding="utf-8"?>
<a:theme xmlns:a="http://schemas.openxmlformats.org/drawingml/2006/main" name="fka_Englisch">
  <a:themeElements>
    <a:clrScheme name="Benutzerdefiniert 1">
      <a:dk1>
        <a:srgbClr val="171717"/>
      </a:dk1>
      <a:lt1>
        <a:srgbClr val="FFFFFF"/>
      </a:lt1>
      <a:dk2>
        <a:srgbClr val="5E5E5E"/>
      </a:dk2>
      <a:lt2>
        <a:srgbClr val="9A9A9A"/>
      </a:lt2>
      <a:accent1>
        <a:srgbClr val="5A7E92"/>
      </a:accent1>
      <a:accent2>
        <a:srgbClr val="FFFF00"/>
      </a:accent2>
      <a:accent3>
        <a:srgbClr val="CC071E"/>
      </a:accent3>
      <a:accent4>
        <a:srgbClr val="E57200"/>
      </a:accent4>
      <a:accent5>
        <a:srgbClr val="57AB27"/>
      </a:accent5>
      <a:accent6>
        <a:srgbClr val="00549F"/>
      </a:accent6>
      <a:hlink>
        <a:srgbClr val="171717"/>
      </a:hlink>
      <a:folHlink>
        <a:srgbClr val="171717"/>
      </a:folHlink>
    </a:clrScheme>
    <a:fontScheme name="ika Schrift 12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IF-Praesentation_Standard.potx" id="{E7F76778-5F97-4944-99D4-939CC834A837}" vid="{13561F6A-C3D4-49F6-B73D-D830C456E04A}"/>
    </a:ext>
  </a:extLst>
</a:theme>
</file>

<file path=ppt/theme/theme5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IF-Praesentation_Standard</Template>
  <TotalTime>0</TotalTime>
  <Words>1053</Words>
  <Application>Microsoft Macintosh PowerPoint</Application>
  <PresentationFormat>Breitbild</PresentationFormat>
  <Paragraphs>359</Paragraphs>
  <Slides>27</Slides>
  <Notes>2</Notes>
  <HiddenSlides>2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5" baseType="lpstr">
      <vt:lpstr>Arial</vt:lpstr>
      <vt:lpstr>Calibri</vt:lpstr>
      <vt:lpstr>Wingdings</vt:lpstr>
      <vt:lpstr>IF-Praesentation_Standard</vt:lpstr>
      <vt:lpstr>ika_Englisch</vt:lpstr>
      <vt:lpstr>fka_Deutsch</vt:lpstr>
      <vt:lpstr>fka_Englisch</vt:lpstr>
      <vt:lpstr>think-cell Folie</vt:lpstr>
      <vt:lpstr>CES Seminararbeit </vt:lpstr>
      <vt:lpstr>Agenda</vt:lpstr>
      <vt:lpstr>Einleitung Simulation zur Absicherung</vt:lpstr>
      <vt:lpstr>Einleitung Szenarienbasiertes Testen</vt:lpstr>
      <vt:lpstr>Einleitung Streckenbeschreibung</vt:lpstr>
      <vt:lpstr>Einleitung Ziel der Arbeit</vt:lpstr>
      <vt:lpstr>Agenda</vt:lpstr>
      <vt:lpstr>Konzept und Implementierung Logisches Streckenkonzept</vt:lpstr>
      <vt:lpstr>Logisches Streckenkonzept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eines Segments (X Kreuzung)</vt:lpstr>
      <vt:lpstr>Konzept und Implementierung Erstellung des Straßennetzwerkes</vt:lpstr>
      <vt:lpstr>Agenda</vt:lpstr>
      <vt:lpstr>Ergebnisse X Kreuzung</vt:lpstr>
      <vt:lpstr>Ergebnisse Kreisverkehr</vt:lpstr>
      <vt:lpstr>Ergebnisse komplexes Straßennetzwerk</vt:lpstr>
      <vt:lpstr>Ergebnisse komplexes Straßennetzwerk</vt:lpstr>
      <vt:lpstr>Agenda</vt:lpstr>
      <vt:lpstr>Zusammenfassung und Ausblick</vt:lpstr>
      <vt:lpstr>Literaturverzeichnis </vt:lpstr>
      <vt:lpstr>PowerPoint-Präsentation</vt:lpstr>
    </vt:vector>
  </TitlesOfParts>
  <Company>ika RWTH Aachen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CES Seminararbeit</dc:title>
  <dc:creator>Christian Geller</dc:creator>
  <cp:lastModifiedBy>Christian Geller</cp:lastModifiedBy>
  <cp:revision>141</cp:revision>
  <dcterms:created xsi:type="dcterms:W3CDTF">2019-10-09T05:33:45Z</dcterms:created>
  <dcterms:modified xsi:type="dcterms:W3CDTF">2019-10-31T08:06:10Z</dcterms:modified>
</cp:coreProperties>
</file>

<file path=docProps/thumbnail.jpeg>
</file>